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2" r:id="rId4"/>
  </p:sldMasterIdLst>
  <p:notesMasterIdLst>
    <p:notesMasterId r:id="rId20"/>
  </p:notesMasterIdLst>
  <p:handoutMasterIdLst>
    <p:handoutMasterId r:id="rId21"/>
  </p:handoutMasterIdLst>
  <p:sldIdLst>
    <p:sldId id="2147479793" r:id="rId5"/>
    <p:sldId id="2147482832" r:id="rId6"/>
    <p:sldId id="2147479775" r:id="rId7"/>
    <p:sldId id="274" r:id="rId8"/>
    <p:sldId id="2147482833" r:id="rId9"/>
    <p:sldId id="2147482834" r:id="rId10"/>
    <p:sldId id="2147482835" r:id="rId11"/>
    <p:sldId id="2147482839" r:id="rId12"/>
    <p:sldId id="2147482840" r:id="rId13"/>
    <p:sldId id="2147482841" r:id="rId14"/>
    <p:sldId id="2147482844" r:id="rId15"/>
    <p:sldId id="2147482822" r:id="rId16"/>
    <p:sldId id="2147482790" r:id="rId17"/>
    <p:sldId id="256" r:id="rId18"/>
    <p:sldId id="214748279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66B8132-2167-0A7B-09DD-16212F1C6904}" name="Joshua Abich" initials="JA" userId="S::jabich@successkpi.com::a35238c4-8178-4b68-803d-9006fde9fc75" providerId="AD"/>
  <p188:author id="{7949E874-09B2-C94A-7904-8E9A658A53AD}" name="Kathleen Atkins" initials="KA" userId="S::katkins@successkpi.com::91a26e59-5ddf-4196-83ea-73cab8e40688" providerId="AD"/>
  <p188:author id="{B6460BA7-2747-E0A3-90FD-6A8642288E6F}" name="Jessica Nath" initials="JN" userId="S::jnath@successkpi.com::3344770e-9b11-4c10-95a8-52e03e1dc5cb" providerId="AD"/>
  <p188:author id="{F0CB12C2-2BE3-781B-6339-AEAB20C58512}" name="Dave Toliver" initials="DT" userId="S::dtoliver@successkpi.com::921ca1af-840c-4b17-8423-fd62b0422c55" providerId="AD"/>
  <p188:author id="{2B251BF3-40DC-4FE7-582D-F0336700E266}" name="Patrick Forrester-Roberts" initials="PF" userId="S::pforrester-roberts@successkpi.com::2f5219fc-142a-495c-8ad2-b0d2b198770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8FF"/>
    <a:srgbClr val="000000"/>
    <a:srgbClr val="0E52A3"/>
    <a:srgbClr val="9E0000"/>
    <a:srgbClr val="FFFFFF"/>
    <a:srgbClr val="F5F9FE"/>
    <a:srgbClr val="B8C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848" autoAdjust="0"/>
  </p:normalViewPr>
  <p:slideViewPr>
    <p:cSldViewPr snapToGrid="0">
      <p:cViewPr varScale="1">
        <p:scale>
          <a:sx n="123" d="100"/>
          <a:sy n="123" d="100"/>
        </p:scale>
        <p:origin x="16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e Toliver" userId="921ca1af-840c-4b17-8423-fd62b0422c55" providerId="ADAL" clId="{947219BD-DCF0-4981-836A-2FCB88D5A828}"/>
    <pc:docChg chg="undo redo custSel addSld delSld modSld sldOrd">
      <pc:chgData name="Dave Toliver" userId="921ca1af-840c-4b17-8423-fd62b0422c55" providerId="ADAL" clId="{947219BD-DCF0-4981-836A-2FCB88D5A828}" dt="2026-08-04T21:04:12.677" v="3988" actId="6549"/>
      <pc:docMkLst>
        <pc:docMk/>
      </pc:docMkLst>
      <pc:sldChg chg="modNotesTx">
        <pc:chgData name="Dave Toliver" userId="921ca1af-840c-4b17-8423-fd62b0422c55" providerId="ADAL" clId="{947219BD-DCF0-4981-836A-2FCB88D5A828}" dt="2026-08-04T21:04:09.084" v="3987" actId="6549"/>
        <pc:sldMkLst>
          <pc:docMk/>
          <pc:sldMk cId="3181496265" sldId="2147479775"/>
        </pc:sldMkLst>
      </pc:sldChg>
      <pc:sldChg chg="del">
        <pc:chgData name="Dave Toliver" userId="921ca1af-840c-4b17-8423-fd62b0422c55" providerId="ADAL" clId="{947219BD-DCF0-4981-836A-2FCB88D5A828}" dt="2026-08-04T21:03:58.816" v="3985" actId="47"/>
        <pc:sldMkLst>
          <pc:docMk/>
          <pc:sldMk cId="2895703866" sldId="2147482792"/>
        </pc:sldMkLst>
      </pc:sldChg>
      <pc:sldChg chg="delSp modSp mod modNotesTx">
        <pc:chgData name="Dave Toliver" userId="921ca1af-840c-4b17-8423-fd62b0422c55" providerId="ADAL" clId="{947219BD-DCF0-4981-836A-2FCB88D5A828}" dt="2026-08-04T21:04:05.175" v="3986" actId="6549"/>
        <pc:sldMkLst>
          <pc:docMk/>
          <pc:sldMk cId="1985461327" sldId="2147482832"/>
        </pc:sldMkLst>
      </pc:sldChg>
      <pc:sldChg chg="modNotesTx">
        <pc:chgData name="Dave Toliver" userId="921ca1af-840c-4b17-8423-fd62b0422c55" providerId="ADAL" clId="{947219BD-DCF0-4981-836A-2FCB88D5A828}" dt="2026-08-04T21:04:12.677" v="3988" actId="6549"/>
        <pc:sldMkLst>
          <pc:docMk/>
          <pc:sldMk cId="1802106084" sldId="2147482833"/>
        </pc:sldMkLst>
      </pc:sldChg>
      <pc:sldChg chg="addSp delSp modSp add del mod ord modShow">
        <pc:chgData name="Dave Toliver" userId="921ca1af-840c-4b17-8423-fd62b0422c55" providerId="ADAL" clId="{947219BD-DCF0-4981-836A-2FCB88D5A828}" dt="2026-08-04T21:03:58.816" v="3985" actId="47"/>
        <pc:sldMkLst>
          <pc:docMk/>
          <pc:sldMk cId="1366248132" sldId="214748284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2D8961-6475-E1F1-631A-A40AC7233C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4573B-3FEF-E4FD-9DA8-0ACE390B8F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B8161-6497-7646-B353-C184894C34E7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E2707-AF40-F66D-4681-5DCE1B42AF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86637-9768-976C-416A-4AA380F7B7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A0FCD-1F39-8C4D-8B6C-18D06892D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4864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EC64D-1205-224D-B021-60A4819F600B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CE23EF-40EE-B548-8921-1D810DC8F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8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E23EF-40EE-B548-8921-1D810DC8F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673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D5E59-E4B7-3B7D-7B95-9CE8B5273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A7AECB-368E-080E-D235-49E99DE92D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5950D3-EE36-9AEE-08E4-BCB2A2279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010FA-8163-6125-6733-9A2CAC38D7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E23EF-40EE-B548-8921-1D810DC8F5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03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177E2-C8D6-3ADD-2FAE-092D3FAA8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E899B-36A1-91F3-E80F-CB77DC1066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5E86DD-FABC-E9B7-C455-D8C1C391D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3EB32-E6D2-AC5D-412D-460DA8AEEE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E23EF-40EE-B548-8921-1D810DC8F5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73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563302c2d0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563302c2d0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B6834-0D2E-A957-FC4B-9118444D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B20E53-F9C2-AFE4-F6F6-E6CEAD5AD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90BAF0-9EBD-96E4-887D-2AD4128E9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0C668-7D45-E645-5250-EE5E01B24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E23EF-40EE-B548-8921-1D810DC8F5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64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E23EF-40EE-B548-8921-1D810DC8F56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61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5A4D7-88AB-790B-84B3-87211C637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F1C29C-901F-7219-5BD7-0EB53EC57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EBF32F-E927-826F-968B-27751D491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383138"/>
              </a:solidFill>
            </a:endParaRPr>
          </a:p>
          <a:p>
            <a:r>
              <a:rPr lang="en-US">
                <a:solidFill>
                  <a:srgbClr val="383138"/>
                </a:solidFill>
              </a:rPr>
              <a:t>IHG: Arabic GenAI story</a:t>
            </a:r>
          </a:p>
          <a:p>
            <a:r>
              <a:rPr lang="en-US">
                <a:solidFill>
                  <a:srgbClr val="383138"/>
                </a:solidFill>
              </a:rPr>
              <a:t>C: command center </a:t>
            </a:r>
          </a:p>
          <a:p>
            <a:r>
              <a:rPr lang="en-US">
                <a:solidFill>
                  <a:srgbClr val="383138"/>
                </a:solidFill>
              </a:rPr>
              <a:t>VES: power pack</a:t>
            </a:r>
          </a:p>
          <a:p>
            <a:r>
              <a:rPr lang="en-US">
                <a:solidFill>
                  <a:srgbClr val="383138"/>
                </a:solidFill>
              </a:rPr>
              <a:t>DHL: customize </a:t>
            </a:r>
          </a:p>
          <a:p>
            <a:r>
              <a:rPr lang="en-US">
                <a:solidFill>
                  <a:srgbClr val="383138"/>
                </a:solidFill>
              </a:rPr>
              <a:t>GenAI success story / need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03C0C-A09A-4B17-DA18-C15A3420A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92FFC3-070B-7942-81F8-C096D277A8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648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E23EF-40EE-B548-8921-1D810DC8F56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58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preserve="1">
  <p:cSld name="Cover">
    <p:bg>
      <p:bgPr>
        <a:solidFill>
          <a:schemeClr val="dk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a blue x&#10;&#10;Description automatically generated">
            <a:extLst>
              <a:ext uri="{FF2B5EF4-FFF2-40B4-BE49-F238E27FC236}">
                <a16:creationId xmlns:a16="http://schemas.microsoft.com/office/drawing/2014/main" id="{EB76BACB-E9FC-115C-BFAC-EB9480DDEB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8"/>
            <a:ext cx="12192000" cy="685710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DEB9C7E-9B57-C294-F5A0-F2974B80CDC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05368"/>
            <a:ext cx="1185296" cy="561107"/>
          </a:xfrm>
          <a:prstGeom prst="rect">
            <a:avLst/>
          </a:prstGeom>
        </p:spPr>
      </p:pic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609600" y="1552353"/>
            <a:ext cx="5486400" cy="25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 panose="020B0604020202020204" pitchFamily="34" charset="0"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609600" y="5730243"/>
            <a:ext cx="5486400" cy="509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25" bIns="45700" anchor="b" anchorCtr="0">
            <a:noAutofit/>
          </a:bodyPr>
          <a:lstStyle>
            <a:lvl1pPr marL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2"/>
          </p:nvPr>
        </p:nvSpPr>
        <p:spPr>
          <a:xfrm>
            <a:off x="609600" y="4155203"/>
            <a:ext cx="5486400" cy="74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/>
          <p:nvPr/>
        </p:nvSpPr>
        <p:spPr>
          <a:xfrm>
            <a:off x="609600" y="6499328"/>
            <a:ext cx="2438400" cy="12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600"/>
              <a:buFont typeface="Arial" panose="020B0604020202020204" pitchFamily="34" charset="0"/>
              <a:buNone/>
            </a:pPr>
            <a:r>
              <a:rPr lang="en-US" sz="800" b="0" i="0" u="none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n-US" sz="800" b="0" i="0" u="none" err="1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SuccessKPI</a:t>
            </a:r>
            <a:r>
              <a:rPr lang="en-US" sz="800" b="0" i="0" u="none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2026</a:t>
            </a:r>
          </a:p>
        </p:txBody>
      </p:sp>
      <p:pic>
        <p:nvPicPr>
          <p:cNvPr id="5" name="Google Shape;60;p8" descr="A person wearing a headset&#10;&#10;Description automatically generated">
            <a:extLst>
              <a:ext uri="{FF2B5EF4-FFF2-40B4-BE49-F238E27FC236}">
                <a16:creationId xmlns:a16="http://schemas.microsoft.com/office/drawing/2014/main" id="{C551E24C-5AEE-38DF-53B5-B91B44D1464D}"/>
              </a:ext>
            </a:extLst>
          </p:cNvPr>
          <p:cNvPicPr preferRelativeResize="0"/>
          <p:nvPr userDrawn="1"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7949" y="815159"/>
            <a:ext cx="5490882" cy="4874681"/>
          </a:xfrm>
          <a:prstGeom prst="rect">
            <a:avLst/>
          </a:prstGeom>
          <a:noFill/>
          <a:ln>
            <a:noFill/>
          </a:ln>
          <a:effectLst>
            <a:outerShdw blurRad="119746" dist="38100" dir="2700000" algn="tl" rotWithShape="0">
              <a:srgbClr val="032169">
                <a:alpha val="1882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103077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 [Blu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white x&#10;&#10;Description automatically generated">
            <a:extLst>
              <a:ext uri="{FF2B5EF4-FFF2-40B4-BE49-F238E27FC236}">
                <a16:creationId xmlns:a16="http://schemas.microsoft.com/office/drawing/2014/main" id="{C607101C-B6C4-2BBE-83DB-C4F29443F9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3;p6">
            <a:extLst>
              <a:ext uri="{FF2B5EF4-FFF2-40B4-BE49-F238E27FC236}">
                <a16:creationId xmlns:a16="http://schemas.microsoft.com/office/drawing/2014/main" id="{3DEF531A-3901-2D53-19C5-D0F665C4FD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2268071"/>
            <a:ext cx="7315200" cy="1828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 pitchFamily="34" charset="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" name="Google Shape;44;p6">
            <a:extLst>
              <a:ext uri="{FF2B5EF4-FFF2-40B4-BE49-F238E27FC236}">
                <a16:creationId xmlns:a16="http://schemas.microsoft.com/office/drawing/2014/main" id="{17C7090E-09F8-205A-3764-4262FCFC9C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5730243"/>
            <a:ext cx="7315200" cy="509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25" bIns="45700" anchor="b" anchorCtr="0">
            <a:noAutofit/>
          </a:bodyPr>
          <a:lstStyle>
            <a:lvl1pPr marL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 b="1">
                <a:solidFill>
                  <a:schemeClr val="bg1"/>
                </a:solidFill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" name="Google Shape;45;p6">
            <a:extLst>
              <a:ext uri="{FF2B5EF4-FFF2-40B4-BE49-F238E27FC236}">
                <a16:creationId xmlns:a16="http://schemas.microsoft.com/office/drawing/2014/main" id="{1D4D2E39-3CAF-5FCD-DD3C-BE6FD38B62E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09600" y="4155203"/>
            <a:ext cx="7315200" cy="74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tabLst/>
              <a:defRPr sz="1600">
                <a:solidFill>
                  <a:schemeClr val="bg1"/>
                </a:solidFill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" name="Google Shape;47;p6">
            <a:extLst>
              <a:ext uri="{FF2B5EF4-FFF2-40B4-BE49-F238E27FC236}">
                <a16:creationId xmlns:a16="http://schemas.microsoft.com/office/drawing/2014/main" id="{24A9217F-23D8-37D3-DF25-EA4F7595D594}"/>
              </a:ext>
            </a:extLst>
          </p:cNvPr>
          <p:cNvSpPr txBox="1"/>
          <p:nvPr userDrawn="1"/>
        </p:nvSpPr>
        <p:spPr>
          <a:xfrm>
            <a:off x="609600" y="6499328"/>
            <a:ext cx="2438400" cy="12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600"/>
              <a:buFont typeface="Arial" panose="020B0604020202020204" pitchFamily="34" charset="0"/>
              <a:buNone/>
            </a:pPr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n-US" sz="800" b="0" i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SuccessKPI</a:t>
            </a:r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2026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853349-0333-B7D7-228C-B36EBBAEFFF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05367"/>
            <a:ext cx="15452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8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2 [Blue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3;p6">
            <a:extLst>
              <a:ext uri="{FF2B5EF4-FFF2-40B4-BE49-F238E27FC236}">
                <a16:creationId xmlns:a16="http://schemas.microsoft.com/office/drawing/2014/main" id="{3DEF531A-3901-2D53-19C5-D0F665C4FD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2268071"/>
            <a:ext cx="7315200" cy="1828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 pitchFamily="34" charset="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" name="Google Shape;44;p6">
            <a:extLst>
              <a:ext uri="{FF2B5EF4-FFF2-40B4-BE49-F238E27FC236}">
                <a16:creationId xmlns:a16="http://schemas.microsoft.com/office/drawing/2014/main" id="{17C7090E-09F8-205A-3764-4262FCFC9C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5730243"/>
            <a:ext cx="7315200" cy="509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25" bIns="45700" anchor="b" anchorCtr="0">
            <a:noAutofit/>
          </a:bodyPr>
          <a:lstStyle>
            <a:lvl1pPr marL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 b="1">
                <a:solidFill>
                  <a:schemeClr val="bg1"/>
                </a:solidFill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" name="Google Shape;45;p6">
            <a:extLst>
              <a:ext uri="{FF2B5EF4-FFF2-40B4-BE49-F238E27FC236}">
                <a16:creationId xmlns:a16="http://schemas.microsoft.com/office/drawing/2014/main" id="{1D4D2E39-3CAF-5FCD-DD3C-BE6FD38B62E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09600" y="4155203"/>
            <a:ext cx="7315200" cy="74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tabLst/>
              <a:defRPr sz="1600">
                <a:solidFill>
                  <a:schemeClr val="bg1"/>
                </a:solidFill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" name="Google Shape;47;p6">
            <a:extLst>
              <a:ext uri="{FF2B5EF4-FFF2-40B4-BE49-F238E27FC236}">
                <a16:creationId xmlns:a16="http://schemas.microsoft.com/office/drawing/2014/main" id="{24A9217F-23D8-37D3-DF25-EA4F7595D594}"/>
              </a:ext>
            </a:extLst>
          </p:cNvPr>
          <p:cNvSpPr txBox="1"/>
          <p:nvPr userDrawn="1"/>
        </p:nvSpPr>
        <p:spPr>
          <a:xfrm>
            <a:off x="609600" y="6499328"/>
            <a:ext cx="2438400" cy="12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600"/>
              <a:buFont typeface="Arial" panose="020B0604020202020204" pitchFamily="34" charset="0"/>
              <a:buNone/>
            </a:pPr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n-US" sz="800" b="0" i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SuccessKPI</a:t>
            </a:r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2026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E853349-0333-B7D7-228C-B36EBBAEFFF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00" y="605367"/>
            <a:ext cx="15452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46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 [Dark Blu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white background&#10;&#10;Description automatically generated">
            <a:extLst>
              <a:ext uri="{FF2B5EF4-FFF2-40B4-BE49-F238E27FC236}">
                <a16:creationId xmlns:a16="http://schemas.microsoft.com/office/drawing/2014/main" id="{4D06AF70-5FF6-F4DF-78CB-A321FCA851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Google Shape;44;p6">
            <a:extLst>
              <a:ext uri="{FF2B5EF4-FFF2-40B4-BE49-F238E27FC236}">
                <a16:creationId xmlns:a16="http://schemas.microsoft.com/office/drawing/2014/main" id="{17C7090E-09F8-205A-3764-4262FCFC9C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5730243"/>
            <a:ext cx="5486400" cy="509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25" bIns="45700" anchor="b" anchorCtr="0">
            <a:noAutofit/>
          </a:bodyPr>
          <a:lstStyle>
            <a:lvl1pPr marL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 b="1">
                <a:solidFill>
                  <a:schemeClr val="bg1"/>
                </a:solidFill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" name="Google Shape;47;p6">
            <a:extLst>
              <a:ext uri="{FF2B5EF4-FFF2-40B4-BE49-F238E27FC236}">
                <a16:creationId xmlns:a16="http://schemas.microsoft.com/office/drawing/2014/main" id="{24A9217F-23D8-37D3-DF25-EA4F7595D594}"/>
              </a:ext>
            </a:extLst>
          </p:cNvPr>
          <p:cNvSpPr txBox="1"/>
          <p:nvPr userDrawn="1"/>
        </p:nvSpPr>
        <p:spPr>
          <a:xfrm>
            <a:off x="609600" y="6499328"/>
            <a:ext cx="2438400" cy="12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600"/>
              <a:buFont typeface="Arial" panose="020B0604020202020204" pitchFamily="34" charset="0"/>
              <a:buNone/>
            </a:pPr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n-US" sz="800" b="0" i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SuccessKPI</a:t>
            </a:r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2026</a:t>
            </a:r>
          </a:p>
        </p:txBody>
      </p:sp>
      <p:sp>
        <p:nvSpPr>
          <p:cNvPr id="3" name="Google Shape;43;p6">
            <a:extLst>
              <a:ext uri="{FF2B5EF4-FFF2-40B4-BE49-F238E27FC236}">
                <a16:creationId xmlns:a16="http://schemas.microsoft.com/office/drawing/2014/main" id="{B7CF033F-C13E-9D6A-E2F9-6823579CF4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2268071"/>
            <a:ext cx="7315200" cy="1828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 pitchFamily="34" charset="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45;p6">
            <a:extLst>
              <a:ext uri="{FF2B5EF4-FFF2-40B4-BE49-F238E27FC236}">
                <a16:creationId xmlns:a16="http://schemas.microsoft.com/office/drawing/2014/main" id="{89A88A77-D4EE-6290-0A1C-4F9DE3CBAE6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09600" y="4155203"/>
            <a:ext cx="7315200" cy="74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tabLst/>
              <a:defRPr sz="1600">
                <a:solidFill>
                  <a:schemeClr val="bg1"/>
                </a:solidFill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2F3B29F-4519-C75F-793C-AFA7F04D649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05367"/>
            <a:ext cx="154528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01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4 [Light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grey background&#10;&#10;Description automatically generated">
            <a:extLst>
              <a:ext uri="{FF2B5EF4-FFF2-40B4-BE49-F238E27FC236}">
                <a16:creationId xmlns:a16="http://schemas.microsoft.com/office/drawing/2014/main" id="{8596BCB9-2269-1939-CD6A-41CA48A604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43;p6">
            <a:extLst>
              <a:ext uri="{FF2B5EF4-FFF2-40B4-BE49-F238E27FC236}">
                <a16:creationId xmlns:a16="http://schemas.microsoft.com/office/drawing/2014/main" id="{B0E88B65-2720-7C33-DC72-FD8232EFA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1552355"/>
            <a:ext cx="5486400" cy="254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 pitchFamily="34" charset="0"/>
              <a:buNone/>
              <a:defRPr sz="4000">
                <a:solidFill>
                  <a:schemeClr val="bg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" name="Google Shape;44;p6">
            <a:extLst>
              <a:ext uri="{FF2B5EF4-FFF2-40B4-BE49-F238E27FC236}">
                <a16:creationId xmlns:a16="http://schemas.microsoft.com/office/drawing/2014/main" id="{5A983BE0-8A4F-B577-5FD2-70CAAED2F5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5730243"/>
            <a:ext cx="5486400" cy="509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25" bIns="45700" anchor="b" anchorCtr="0">
            <a:noAutofit/>
          </a:bodyPr>
          <a:lstStyle>
            <a:lvl1pPr marL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 b="1">
                <a:solidFill>
                  <a:schemeClr val="bg2"/>
                </a:solidFill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" name="Google Shape;45;p6">
            <a:extLst>
              <a:ext uri="{FF2B5EF4-FFF2-40B4-BE49-F238E27FC236}">
                <a16:creationId xmlns:a16="http://schemas.microsoft.com/office/drawing/2014/main" id="{2311B4CD-7ECD-5371-545B-90115779F1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09600" y="4155203"/>
            <a:ext cx="5486400" cy="74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tabLst/>
              <a:defRPr sz="1600">
                <a:solidFill>
                  <a:schemeClr val="bg2"/>
                </a:solidFill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" name="Picture 12" descr="A blue logo with black background&#10;&#10;Description automatically generated">
            <a:extLst>
              <a:ext uri="{FF2B5EF4-FFF2-40B4-BE49-F238E27FC236}">
                <a16:creationId xmlns:a16="http://schemas.microsoft.com/office/drawing/2014/main" id="{42CC7D43-8745-0793-53F2-E975D9BA3C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05368"/>
            <a:ext cx="1178719" cy="55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18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5 [Light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grey background&#10;&#10;Description automatically generated">
            <a:extLst>
              <a:ext uri="{FF2B5EF4-FFF2-40B4-BE49-F238E27FC236}">
                <a16:creationId xmlns:a16="http://schemas.microsoft.com/office/drawing/2014/main" id="{8596BCB9-2269-1939-CD6A-41CA48A604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43;p6">
            <a:extLst>
              <a:ext uri="{FF2B5EF4-FFF2-40B4-BE49-F238E27FC236}">
                <a16:creationId xmlns:a16="http://schemas.microsoft.com/office/drawing/2014/main" id="{B0E88B65-2720-7C33-DC72-FD8232EFA7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1552355"/>
            <a:ext cx="5486400" cy="254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 pitchFamily="34" charset="0"/>
              <a:buNone/>
              <a:defRPr sz="4000">
                <a:solidFill>
                  <a:schemeClr val="bg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" name="Google Shape;44;p6">
            <a:extLst>
              <a:ext uri="{FF2B5EF4-FFF2-40B4-BE49-F238E27FC236}">
                <a16:creationId xmlns:a16="http://schemas.microsoft.com/office/drawing/2014/main" id="{5A983BE0-8A4F-B577-5FD2-70CAAED2F5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" y="5730243"/>
            <a:ext cx="5486400" cy="509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25" bIns="45700" anchor="b" anchorCtr="0">
            <a:noAutofit/>
          </a:bodyPr>
          <a:lstStyle>
            <a:lvl1pPr marL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 b="1">
                <a:solidFill>
                  <a:schemeClr val="bg2"/>
                </a:solidFill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1200">
                <a:solidFill>
                  <a:srgbClr val="BFBFB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" name="Google Shape;45;p6">
            <a:extLst>
              <a:ext uri="{FF2B5EF4-FFF2-40B4-BE49-F238E27FC236}">
                <a16:creationId xmlns:a16="http://schemas.microsoft.com/office/drawing/2014/main" id="{2311B4CD-7ECD-5371-545B-90115779F1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09600" y="4155203"/>
            <a:ext cx="5486400" cy="74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tabLst/>
              <a:defRPr sz="1600">
                <a:solidFill>
                  <a:schemeClr val="bg2"/>
                </a:solidFill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47;p6">
            <a:extLst>
              <a:ext uri="{FF2B5EF4-FFF2-40B4-BE49-F238E27FC236}">
                <a16:creationId xmlns:a16="http://schemas.microsoft.com/office/drawing/2014/main" id="{17395894-276D-9762-642E-5E15472A6F9E}"/>
              </a:ext>
            </a:extLst>
          </p:cNvPr>
          <p:cNvSpPr txBox="1"/>
          <p:nvPr userDrawn="1"/>
        </p:nvSpPr>
        <p:spPr>
          <a:xfrm>
            <a:off x="609600" y="6499328"/>
            <a:ext cx="2438400" cy="12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33" rIns="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600"/>
              <a:buFont typeface="Arial" panose="020B0604020202020204" pitchFamily="34" charset="0"/>
              <a:buNone/>
            </a:pPr>
            <a:r>
              <a:rPr lang="en-US" sz="800" b="0" i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 </a:t>
            </a:r>
            <a:r>
              <a:rPr lang="en-US" sz="800" b="0" i="0" err="1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SuccessKPI</a:t>
            </a:r>
            <a:r>
              <a:rPr lang="en-US" sz="800" b="0" i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2026</a:t>
            </a:r>
          </a:p>
        </p:txBody>
      </p:sp>
      <p:pic>
        <p:nvPicPr>
          <p:cNvPr id="13" name="Picture 12" descr="A blue logo with black background&#10;&#10;Description automatically generated">
            <a:extLst>
              <a:ext uri="{FF2B5EF4-FFF2-40B4-BE49-F238E27FC236}">
                <a16:creationId xmlns:a16="http://schemas.microsoft.com/office/drawing/2014/main" id="{42CC7D43-8745-0793-53F2-E975D9BA3C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05368"/>
            <a:ext cx="1178719" cy="557784"/>
          </a:xfrm>
          <a:prstGeom prst="rect">
            <a:avLst/>
          </a:prstGeom>
        </p:spPr>
      </p:pic>
      <p:pic>
        <p:nvPicPr>
          <p:cNvPr id="8" name="Google Shape;49;p7" descr="A person and person shaking hands&#10;&#10;Description automatically generated">
            <a:extLst>
              <a:ext uri="{FF2B5EF4-FFF2-40B4-BE49-F238E27FC236}">
                <a16:creationId xmlns:a16="http://schemas.microsoft.com/office/drawing/2014/main" id="{FABDBEF8-929E-1FE1-5435-7E50823A510F}"/>
              </a:ext>
            </a:extLst>
          </p:cNvPr>
          <p:cNvPicPr preferRelativeResize="0"/>
          <p:nvPr userDrawn="1"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780" y="1537320"/>
            <a:ext cx="5466620" cy="4218021"/>
          </a:xfrm>
          <a:prstGeom prst="rect">
            <a:avLst/>
          </a:prstGeom>
          <a:noFill/>
          <a:ln>
            <a:noFill/>
          </a:ln>
          <a:effectLst>
            <a:outerShdw blurRad="119746" dist="38100" dir="2700000" algn="tl" rotWithShape="0">
              <a:schemeClr val="dk2">
                <a:alpha val="1882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023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 preserve="1">
  <p:cSld name="Chapter">
    <p:bg>
      <p:bgPr>
        <a:solidFill>
          <a:schemeClr val="accent6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5;p15">
            <a:extLst>
              <a:ext uri="{FF2B5EF4-FFF2-40B4-BE49-F238E27FC236}">
                <a16:creationId xmlns:a16="http://schemas.microsoft.com/office/drawing/2014/main" id="{2E31E0AD-FEC1-3D40-9D38-621CE2B0B593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609599" y="2209800"/>
            <a:ext cx="79248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 panose="020B0604020202020204" pitchFamily="34" charset="0"/>
              <a:buNone/>
              <a:defRPr sz="5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E640054-15B6-479D-1151-EA50B04970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© SuccessKPI 2025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AF628B6-1814-D77F-88ED-590A434E150A}"/>
              </a:ext>
            </a:extLst>
          </p:cNvPr>
          <p:cNvSpPr txBox="1">
            <a:spLocks/>
          </p:cNvSpPr>
          <p:nvPr userDrawn="1"/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368ED1-E6E6-6447-8AC0-61B9B43772B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5EC99B-3730-725C-39B0-86FA328066C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4933" y="6348732"/>
            <a:ext cx="607372" cy="2870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6EEABE-3D0C-A50D-34CC-3A7151384E9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39021" b="38826"/>
          <a:stretch>
            <a:fillRect/>
          </a:stretch>
        </p:blipFill>
        <p:spPr>
          <a:xfrm>
            <a:off x="9812739" y="6343287"/>
            <a:ext cx="1457985" cy="32298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B50EFD8-21A5-D5DE-67BE-66F15BC19F17}"/>
              </a:ext>
            </a:extLst>
          </p:cNvPr>
          <p:cNvCxnSpPr>
            <a:cxnSpLocks/>
          </p:cNvCxnSpPr>
          <p:nvPr userDrawn="1"/>
        </p:nvCxnSpPr>
        <p:spPr>
          <a:xfrm>
            <a:off x="11317429" y="6299290"/>
            <a:ext cx="0" cy="34806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26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 preserve="1" userDrawn="1">
  <p:cSld name="1_Title &amp; Sub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49F19-C348-CDE0-5C09-36B50259D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4876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Google Shape;22;p3">
            <a:extLst>
              <a:ext uri="{FF2B5EF4-FFF2-40B4-BE49-F238E27FC236}">
                <a16:creationId xmlns:a16="http://schemas.microsoft.com/office/drawing/2014/main" id="{3D9D814B-3894-D7DB-81B1-08ABC571F25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09600" y="1038023"/>
            <a:ext cx="1097280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211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90B5E29-840F-32A1-B99E-FC57619E3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E7E122A-54A1-E108-53BF-EB8972BFE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6"/>
                </a:solidFill>
              </a:defRPr>
            </a:lvl1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02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 preserve="1" userDrawn="1">
  <p:cSld name="1_Title &amp; Sub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49F19-C348-CDE0-5C09-36B50259D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4876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Google Shape;22;p3">
            <a:extLst>
              <a:ext uri="{FF2B5EF4-FFF2-40B4-BE49-F238E27FC236}">
                <a16:creationId xmlns:a16="http://schemas.microsoft.com/office/drawing/2014/main" id="{3D9D814B-3894-D7DB-81B1-08ABC571F25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09600" y="1038023"/>
            <a:ext cx="1097280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211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90B5E29-840F-32A1-B99E-FC57619E3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E7E122A-54A1-E108-53BF-EB8972BFE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6"/>
                </a:solidFill>
              </a:defRPr>
            </a:lvl1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BFF55B-E10E-7D0D-9D81-18039D715689}"/>
              </a:ext>
            </a:extLst>
          </p:cNvPr>
          <p:cNvSpPr/>
          <p:nvPr userDrawn="1"/>
        </p:nvSpPr>
        <p:spPr>
          <a:xfrm>
            <a:off x="9271322" y="0"/>
            <a:ext cx="292067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6100628-DF20-9008-8557-08865FB65D2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04933" y="6348732"/>
            <a:ext cx="607372" cy="2870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A0678C-CDC7-09EC-164D-1F17D5A0F5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9021" b="38826"/>
          <a:stretch>
            <a:fillRect/>
          </a:stretch>
        </p:blipFill>
        <p:spPr>
          <a:xfrm>
            <a:off x="9812739" y="6343287"/>
            <a:ext cx="1457985" cy="32298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3EB872-04DD-A1A5-4CAB-1561D54E4014}"/>
              </a:ext>
            </a:extLst>
          </p:cNvPr>
          <p:cNvCxnSpPr>
            <a:cxnSpLocks/>
          </p:cNvCxnSpPr>
          <p:nvPr userDrawn="1"/>
        </p:nvCxnSpPr>
        <p:spPr>
          <a:xfrm>
            <a:off x="11317429" y="6299290"/>
            <a:ext cx="0" cy="34806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366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 preserve="1" userDrawn="1">
  <p:cSld name="1_Title &amp; Sub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49F19-C348-CDE0-5C09-36B50259D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4876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Google Shape;22;p3">
            <a:extLst>
              <a:ext uri="{FF2B5EF4-FFF2-40B4-BE49-F238E27FC236}">
                <a16:creationId xmlns:a16="http://schemas.microsoft.com/office/drawing/2014/main" id="{3D9D814B-3894-D7DB-81B1-08ABC571F25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09600" y="1038023"/>
            <a:ext cx="1097280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211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90B5E29-840F-32A1-B99E-FC57619E3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E7E122A-54A1-E108-53BF-EB8972BFE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6"/>
                </a:solidFill>
              </a:defRPr>
            </a:lvl1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BFF55B-E10E-7D0D-9D81-18039D715689}"/>
              </a:ext>
            </a:extLst>
          </p:cNvPr>
          <p:cNvSpPr/>
          <p:nvPr userDrawn="1"/>
        </p:nvSpPr>
        <p:spPr>
          <a:xfrm>
            <a:off x="7396223" y="0"/>
            <a:ext cx="479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7223753-E9B3-D61E-9F36-BA34921D84D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04933" y="6348732"/>
            <a:ext cx="607372" cy="2870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E48991-3987-7895-B4C4-40D8D1CEB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9021" b="38826"/>
          <a:stretch>
            <a:fillRect/>
          </a:stretch>
        </p:blipFill>
        <p:spPr>
          <a:xfrm>
            <a:off x="9812739" y="6343287"/>
            <a:ext cx="1457985" cy="32298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C56A1E-86D0-856D-8DFB-B909A5161065}"/>
              </a:ext>
            </a:extLst>
          </p:cNvPr>
          <p:cNvCxnSpPr>
            <a:cxnSpLocks/>
          </p:cNvCxnSpPr>
          <p:nvPr userDrawn="1"/>
        </p:nvCxnSpPr>
        <p:spPr>
          <a:xfrm>
            <a:off x="11317429" y="6299290"/>
            <a:ext cx="0" cy="34806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238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" preserve="1" userDrawn="1">
  <p:cSld name="1_Title &amp; Subtitle">
    <p:bg>
      <p:bgPr>
        <a:solidFill>
          <a:schemeClr val="bg2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49F19-C348-CDE0-5C09-36B50259D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4876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Google Shape;22;p3">
            <a:extLst>
              <a:ext uri="{FF2B5EF4-FFF2-40B4-BE49-F238E27FC236}">
                <a16:creationId xmlns:a16="http://schemas.microsoft.com/office/drawing/2014/main" id="{3D9D814B-3894-D7DB-81B1-08ABC571F25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09600" y="1038023"/>
            <a:ext cx="1097280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211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90B5E29-840F-32A1-B99E-FC57619E3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3081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FEAAC61-041C-701A-5E1E-8D565D2BA96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04933" y="6348732"/>
            <a:ext cx="607372" cy="2870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153370-0463-C3C9-B50C-DB21416D30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9021" b="38826"/>
          <a:stretch>
            <a:fillRect/>
          </a:stretch>
        </p:blipFill>
        <p:spPr>
          <a:xfrm>
            <a:off x="9812739" y="6343287"/>
            <a:ext cx="1457985" cy="32298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C537996-2533-5252-5B06-FA6E687B353F}"/>
              </a:ext>
            </a:extLst>
          </p:cNvPr>
          <p:cNvCxnSpPr>
            <a:cxnSpLocks/>
          </p:cNvCxnSpPr>
          <p:nvPr userDrawn="1"/>
        </p:nvCxnSpPr>
        <p:spPr>
          <a:xfrm>
            <a:off x="11317429" y="6299290"/>
            <a:ext cx="0" cy="34806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05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 preserve="1" userDrawn="1">
  <p:cSld name="1_Title &amp; Subtitle">
    <p:bg>
      <p:bgPr>
        <a:gradFill flip="none" rotWithShape="1">
          <a:gsLst>
            <a:gs pos="93000">
              <a:schemeClr val="bg2"/>
            </a:gs>
            <a:gs pos="67000">
              <a:srgbClr val="08379B"/>
            </a:gs>
            <a:gs pos="42000">
              <a:schemeClr val="accent1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49F19-C348-CDE0-5C09-36B50259D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48768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Google Shape;22;p3">
            <a:extLst>
              <a:ext uri="{FF2B5EF4-FFF2-40B4-BE49-F238E27FC236}">
                <a16:creationId xmlns:a16="http://schemas.microsoft.com/office/drawing/2014/main" id="{3D9D814B-3894-D7DB-81B1-08ABC571F25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09600" y="1038023"/>
            <a:ext cx="1097280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211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90B5E29-840F-32A1-B99E-FC57619E3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E7E122A-54A1-E108-53BF-EB8972BFE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59874" y="6448042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6"/>
                </a:solidFill>
              </a:defRPr>
            </a:lvl1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E155A05-F9F4-36F6-D07D-00B3EA183A1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5028" y="6334236"/>
            <a:ext cx="607372" cy="28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41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w/ Subtitle" preserve="1" userDrawn="1">
  <p:cSld name="1 Column w/ Subtitl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;p3">
            <a:extLst>
              <a:ext uri="{FF2B5EF4-FFF2-40B4-BE49-F238E27FC236}">
                <a16:creationId xmlns:a16="http://schemas.microsoft.com/office/drawing/2014/main" id="{B2C97C68-F450-F751-ADB4-0004DC2772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512064"/>
            <a:ext cx="109728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45700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2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22;p3">
            <a:extLst>
              <a:ext uri="{FF2B5EF4-FFF2-40B4-BE49-F238E27FC236}">
                <a16:creationId xmlns:a16="http://schemas.microsoft.com/office/drawing/2014/main" id="{08350096-C41A-C8B9-2A64-2B94D3C33336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09600" y="1038023"/>
            <a:ext cx="1097280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211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55;p8">
            <a:extLst>
              <a:ext uri="{FF2B5EF4-FFF2-40B4-BE49-F238E27FC236}">
                <a16:creationId xmlns:a16="http://schemas.microsoft.com/office/drawing/2014/main" id="{B800AA3F-894E-6CD6-A140-4BF0A9C7A1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850880" y="6499328"/>
            <a:ext cx="731520" cy="12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chemeClr val="accent6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99609-A540-4A79-77AD-FFFE741B1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1828800"/>
            <a:ext cx="8327571" cy="4419600"/>
          </a:xfrm>
        </p:spPr>
        <p:txBody>
          <a:bodyPr lIns="0"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EC081-F140-EB26-AFDF-1A30CD7A60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9C5FB-A5AA-32B8-38D0-6CC061B40183}"/>
              </a:ext>
            </a:extLst>
          </p:cNvPr>
          <p:cNvSpPr txBox="1">
            <a:spLocks/>
          </p:cNvSpPr>
          <p:nvPr userDrawn="1"/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65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 w/ Subtitle" preserve="1" userDrawn="1">
  <p:cSld name="2 Column w/ Sub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;p3">
            <a:extLst>
              <a:ext uri="{FF2B5EF4-FFF2-40B4-BE49-F238E27FC236}">
                <a16:creationId xmlns:a16="http://schemas.microsoft.com/office/drawing/2014/main" id="{5231AEEF-8629-661F-A66E-11EE8ECDEF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512064"/>
            <a:ext cx="109728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45700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2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22;p3">
            <a:extLst>
              <a:ext uri="{FF2B5EF4-FFF2-40B4-BE49-F238E27FC236}">
                <a16:creationId xmlns:a16="http://schemas.microsoft.com/office/drawing/2014/main" id="{6199FF7C-35ED-57B1-2D4D-6E6325A71D95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09600" y="1038023"/>
            <a:ext cx="1097280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211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" name="Google Shape;55;p8">
            <a:extLst>
              <a:ext uri="{FF2B5EF4-FFF2-40B4-BE49-F238E27FC236}">
                <a16:creationId xmlns:a16="http://schemas.microsoft.com/office/drawing/2014/main" id="{C7A03617-7BC9-2C4B-2129-C83EFBCC9DF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850880" y="6499328"/>
            <a:ext cx="731520" cy="12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chemeClr val="accent6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3609C5-2F98-FEA7-B7A6-288A7FB29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1828800"/>
            <a:ext cx="5181600" cy="44196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88FF6C9-10B8-5DC3-E54B-B75F7761AB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0800" y="1828800"/>
            <a:ext cx="51816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6AEE4DA-90AF-1B36-2144-0FEEE8CBCC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1A18856-00EA-9E3B-D89A-D46444EE9011}"/>
              </a:ext>
            </a:extLst>
          </p:cNvPr>
          <p:cNvSpPr txBox="1">
            <a:spLocks/>
          </p:cNvSpPr>
          <p:nvPr userDrawn="1"/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72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 w/ Subtitle" preserve="1" userDrawn="1">
  <p:cSld name="3 Column w/ Subtit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3">
            <a:extLst>
              <a:ext uri="{FF2B5EF4-FFF2-40B4-BE49-F238E27FC236}">
                <a16:creationId xmlns:a16="http://schemas.microsoft.com/office/drawing/2014/main" id="{D1DE588F-1732-3C1B-B60A-BA1D84BC0C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512064"/>
            <a:ext cx="109728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45700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2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" name="Google Shape;22;p3">
            <a:extLst>
              <a:ext uri="{FF2B5EF4-FFF2-40B4-BE49-F238E27FC236}">
                <a16:creationId xmlns:a16="http://schemas.microsoft.com/office/drawing/2014/main" id="{F3109846-EB36-46E3-FAD4-EE672A55FB37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09600" y="1038023"/>
            <a:ext cx="1097280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211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3360BF8-8EA1-D710-A2FD-D0FC6070C8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C89E6F3-09B3-5E25-53C9-1D7F70AA255B}"/>
              </a:ext>
            </a:extLst>
          </p:cNvPr>
          <p:cNvSpPr txBox="1">
            <a:spLocks/>
          </p:cNvSpPr>
          <p:nvPr userDrawn="1"/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477878A-2736-9368-7ECA-9AF7DC9E99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" y="1828800"/>
            <a:ext cx="3251200" cy="44196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66CDA8B8-2022-43DE-59FD-228534DBB2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70400" y="1828800"/>
            <a:ext cx="3251200" cy="44196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A72EB7B-6ACB-CFD9-9E9C-2DBC39CC92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31200" y="1828800"/>
            <a:ext cx="3251200" cy="44196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8799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2">
          <p15:clr>
            <a:srgbClr val="FBAE40"/>
          </p15:clr>
        </p15:guide>
        <p15:guide id="2" pos="5248">
          <p15:clr>
            <a:srgbClr val="FBAE40"/>
          </p15:clr>
        </p15:guide>
        <p15:guide id="3" pos="2816">
          <p15:clr>
            <a:srgbClr val="FBAE40"/>
          </p15:clr>
        </p15:guide>
        <p15:guide id="4" pos="4864">
          <p15:clr>
            <a:srgbClr val="FBAE40"/>
          </p15:clr>
        </p15:guide>
        <p15:guide id="5" pos="2624">
          <p15:clr>
            <a:srgbClr val="FBAE40"/>
          </p15:clr>
        </p15:guide>
        <p15:guide id="6" pos="505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 w/ Eyebrow" preserve="1" userDrawn="1">
  <p:cSld name="3 Column w/ Eyebrow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609600" y="512064"/>
            <a:ext cx="109728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4"/>
          </p:nvPr>
        </p:nvSpPr>
        <p:spPr>
          <a:xfrm>
            <a:off x="609600" y="304800"/>
            <a:ext cx="1097280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200" b="0" i="0">
                <a:solidFill>
                  <a:schemeClr val="accent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3F477CA-1462-7C95-56E3-FAAC120B8BB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1954E9D-2A3E-7495-307C-C8B747A29407}"/>
              </a:ext>
            </a:extLst>
          </p:cNvPr>
          <p:cNvSpPr txBox="1">
            <a:spLocks/>
          </p:cNvSpPr>
          <p:nvPr userDrawn="1"/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CB87A3C2-EEA6-71BC-3F48-024ED8651C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" y="1554480"/>
            <a:ext cx="3251200" cy="469392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52034197-EE10-89C5-413C-94070236AA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70400" y="1554480"/>
            <a:ext cx="3251200" cy="469392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D4ACF66-660C-5A69-28E4-9C8EB86314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31200" y="1554480"/>
            <a:ext cx="3251200" cy="469392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41376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2">
          <p15:clr>
            <a:srgbClr val="FBAE40"/>
          </p15:clr>
        </p15:guide>
        <p15:guide id="2" pos="5248">
          <p15:clr>
            <a:srgbClr val="FBAE40"/>
          </p15:clr>
        </p15:guide>
        <p15:guide id="3" pos="2816">
          <p15:clr>
            <a:srgbClr val="FBAE40"/>
          </p15:clr>
        </p15:guide>
        <p15:guide id="4" pos="4864">
          <p15:clr>
            <a:srgbClr val="FBAE40"/>
          </p15:clr>
        </p15:guide>
        <p15:guide id="5" pos="2624">
          <p15:clr>
            <a:srgbClr val="FBAE40"/>
          </p15:clr>
        </p15:guide>
        <p15:guide id="6" pos="505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lumn w/ Subtitle" preserve="1" userDrawn="1">
  <p:cSld name="4 Column w/ Subtit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3">
            <a:extLst>
              <a:ext uri="{FF2B5EF4-FFF2-40B4-BE49-F238E27FC236}">
                <a16:creationId xmlns:a16="http://schemas.microsoft.com/office/drawing/2014/main" id="{DACD5732-76E5-BB58-1C83-E4A183AC77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512064"/>
            <a:ext cx="109728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45700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2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" name="Google Shape;22;p3">
            <a:extLst>
              <a:ext uri="{FF2B5EF4-FFF2-40B4-BE49-F238E27FC236}">
                <a16:creationId xmlns:a16="http://schemas.microsoft.com/office/drawing/2014/main" id="{FF9C3D31-C0EE-B51F-6EAC-153EFFFA0255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09600" y="1038023"/>
            <a:ext cx="1097280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211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EE824F1-8158-470B-AB31-E056D5643CA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B46D6C-5105-9B8E-5F75-1A5877BEBDB3}"/>
              </a:ext>
            </a:extLst>
          </p:cNvPr>
          <p:cNvSpPr txBox="1">
            <a:spLocks/>
          </p:cNvSpPr>
          <p:nvPr userDrawn="1"/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9CBE0CB-9B09-2F96-2163-B00CD0A8D4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" y="1828800"/>
            <a:ext cx="2286000" cy="4419600"/>
          </a:xfrm>
        </p:spPr>
        <p:txBody>
          <a:bodyPr>
            <a:noAutofit/>
          </a:bodyPr>
          <a:lstStyle>
            <a:lvl1pPr>
              <a:spcAft>
                <a:spcPts val="600"/>
              </a:spcAft>
              <a:defRPr sz="1200"/>
            </a:lvl1pPr>
            <a:lvl2pPr marL="573088" indent="-225425">
              <a:spcAft>
                <a:spcPts val="600"/>
              </a:spcAft>
              <a:tabLst/>
              <a:defRPr sz="1200"/>
            </a:lvl2pPr>
            <a:lvl3pPr marL="920750" indent="-234950">
              <a:spcAft>
                <a:spcPts val="600"/>
              </a:spcAft>
              <a:tabLst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A7596A59-8521-F437-B9E0-3853545DBA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05200" y="1828800"/>
            <a:ext cx="2286000" cy="4419600"/>
          </a:xfrm>
        </p:spPr>
        <p:txBody>
          <a:bodyPr>
            <a:noAutofit/>
          </a:bodyPr>
          <a:lstStyle>
            <a:lvl1pPr>
              <a:spcAft>
                <a:spcPts val="600"/>
              </a:spcAft>
              <a:defRPr sz="1200"/>
            </a:lvl1pPr>
            <a:lvl2pPr marL="573088" indent="-225425">
              <a:spcAft>
                <a:spcPts val="600"/>
              </a:spcAft>
              <a:tabLst/>
              <a:defRPr sz="1200"/>
            </a:lvl2pPr>
            <a:lvl3pPr marL="920750" indent="-234950">
              <a:spcAft>
                <a:spcPts val="600"/>
              </a:spcAft>
              <a:tabLst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E042DFC1-6982-28C0-5CF8-3FB91AD3177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00800" y="1828800"/>
            <a:ext cx="2286000" cy="4419600"/>
          </a:xfrm>
        </p:spPr>
        <p:txBody>
          <a:bodyPr>
            <a:noAutofit/>
          </a:bodyPr>
          <a:lstStyle>
            <a:lvl1pPr>
              <a:spcAft>
                <a:spcPts val="600"/>
              </a:spcAft>
              <a:defRPr sz="1200"/>
            </a:lvl1pPr>
            <a:lvl2pPr marL="573088" indent="-225425">
              <a:spcAft>
                <a:spcPts val="600"/>
              </a:spcAft>
              <a:tabLst/>
              <a:defRPr sz="1200"/>
            </a:lvl2pPr>
            <a:lvl3pPr marL="920750" indent="-234950">
              <a:spcAft>
                <a:spcPts val="600"/>
              </a:spcAft>
              <a:tabLst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895C61A6-A542-3042-11C4-CEC4E94E3B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296400" y="1828800"/>
            <a:ext cx="2286000" cy="4419600"/>
          </a:xfrm>
        </p:spPr>
        <p:txBody>
          <a:bodyPr>
            <a:noAutofit/>
          </a:bodyPr>
          <a:lstStyle>
            <a:lvl1pPr>
              <a:spcAft>
                <a:spcPts val="600"/>
              </a:spcAft>
              <a:defRPr sz="1200"/>
            </a:lvl1pPr>
            <a:lvl2pPr marL="573088" indent="-225425">
              <a:spcAft>
                <a:spcPts val="600"/>
              </a:spcAft>
              <a:tabLst/>
              <a:defRPr sz="1200"/>
            </a:lvl2pPr>
            <a:lvl3pPr marL="920750" indent="-234950">
              <a:spcAft>
                <a:spcPts val="600"/>
              </a:spcAft>
              <a:tabLst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71774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24">
          <p15:clr>
            <a:srgbClr val="FBAE40"/>
          </p15:clr>
        </p15:guide>
        <p15:guide id="2" pos="5856">
          <p15:clr>
            <a:srgbClr val="FBAE40"/>
          </p15:clr>
        </p15:guide>
        <p15:guide id="3" pos="2208">
          <p15:clr>
            <a:srgbClr val="FBAE40"/>
          </p15:clr>
        </p15:guide>
        <p15:guide id="4" pos="3648">
          <p15:clr>
            <a:srgbClr val="FBAE40"/>
          </p15:clr>
        </p15:guide>
        <p15:guide id="5" pos="4032">
          <p15:clr>
            <a:srgbClr val="FBAE40"/>
          </p15:clr>
        </p15:guide>
        <p15:guide id="6" pos="5472">
          <p15:clr>
            <a:srgbClr val="FBAE40"/>
          </p15:clr>
        </p15:guide>
        <p15:guide id="7" pos="2016">
          <p15:clr>
            <a:srgbClr val="FBAE40"/>
          </p15:clr>
        </p15:guide>
        <p15:guide id="8" pos="566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/3 Column w/ color bar" preserve="1" userDrawn="1">
  <p:cSld name="1/3 Column w/ color ba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8B0A9D-8DF0-35C5-3E1B-6C1F2C5AF2D2}"/>
              </a:ext>
            </a:extLst>
          </p:cNvPr>
          <p:cNvPicPr/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094" y="2"/>
            <a:ext cx="5770147" cy="6865479"/>
          </a:xfrm>
          <a:prstGeom prst="rect">
            <a:avLst/>
          </a:prstGeom>
        </p:spPr>
      </p:pic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609600" y="513935"/>
            <a:ext cx="3251200" cy="968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34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609600" y="1828802"/>
            <a:ext cx="3251200" cy="520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25" bIns="45700" anchor="t" anchorCtr="0">
            <a:noAutofit/>
          </a:bodyPr>
          <a:lstStyle>
            <a:lvl1pPr marL="228589" lvl="0" indent="-228589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SzPts val="1000"/>
              <a:buChar char="•"/>
              <a:defRPr sz="1400">
                <a:solidFill>
                  <a:schemeClr val="bg1"/>
                </a:solidFill>
              </a:defRPr>
            </a:lvl1pPr>
            <a:lvl2pPr marL="1219140" lvl="1" indent="-389448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000"/>
              <a:buChar char="•"/>
              <a:defRPr/>
            </a:lvl2pPr>
            <a:lvl3pPr marL="1828709" lvl="2" indent="-457178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3pPr>
            <a:lvl4pPr marL="2438278" lvl="3" indent="-457178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4pPr>
            <a:lvl5pPr marL="3047848" lvl="4" indent="-457178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9197D2-51D9-C364-7FE6-76E30F91FB99}"/>
              </a:ext>
            </a:extLst>
          </p:cNvPr>
          <p:cNvSpPr/>
          <p:nvPr userDrawn="1"/>
        </p:nvSpPr>
        <p:spPr>
          <a:xfrm>
            <a:off x="4165600" y="0"/>
            <a:ext cx="807219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9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886EC6-BCB4-51A3-510D-8A5934F772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2239"/>
            <a:ext cx="109728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AA4074-A919-C46C-21F7-67E08218AD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6"/>
                </a:solidFill>
              </a:defRPr>
            </a:lvl1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1C18B86-5AC9-17C6-BD34-015D6C9D31A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5028" y="6334236"/>
            <a:ext cx="607372" cy="28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396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2">
          <p15:clr>
            <a:srgbClr val="FBAE40"/>
          </p15:clr>
        </p15:guide>
        <p15:guide id="2" pos="5256">
          <p15:clr>
            <a:srgbClr val="FBAE40"/>
          </p15:clr>
        </p15:guide>
        <p15:guide id="3" pos="2816">
          <p15:clr>
            <a:srgbClr val="FBAE40"/>
          </p15:clr>
        </p15:guide>
        <p15:guide id="4" pos="4864">
          <p15:clr>
            <a:srgbClr val="FBAE40"/>
          </p15:clr>
        </p15:guide>
        <p15:guide id="5" pos="2624">
          <p15:clr>
            <a:srgbClr val="FBAE40"/>
          </p15:clr>
        </p15:guide>
        <p15:guide id="6" pos="505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Column w/ colo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blue and white x&#10;&#10;Description automatically generated">
            <a:extLst>
              <a:ext uri="{FF2B5EF4-FFF2-40B4-BE49-F238E27FC236}">
                <a16:creationId xmlns:a16="http://schemas.microsoft.com/office/drawing/2014/main" id="{002F6034-D049-1D2E-CCC4-9034B35E9F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0725" y="0"/>
            <a:ext cx="63912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F049BB-BFB2-8FEB-3AFF-E1CAEF64AA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12064"/>
            <a:ext cx="4937760" cy="457200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36D9AE-A851-B98F-1302-57CAE81269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6BAE2-E77C-D162-6AE8-F0F0CF522E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Google Shape;22;p3">
            <a:extLst>
              <a:ext uri="{FF2B5EF4-FFF2-40B4-BE49-F238E27FC236}">
                <a16:creationId xmlns:a16="http://schemas.microsoft.com/office/drawing/2014/main" id="{0663947F-D867-4037-C48F-CFCC57032759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609600" y="1038023"/>
            <a:ext cx="4937760" cy="24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211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1219140" lvl="1" indent="-30478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2pPr>
            <a:lvl3pPr marL="1828709" lvl="2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3pPr>
            <a:lvl4pPr marL="2438278" lvl="3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4pPr>
            <a:lvl5pPr marL="3047848" lvl="4" indent="-304784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7F7F7F"/>
                </a:solidFill>
              </a:defRPr>
            </a:lvl5pPr>
            <a:lvl6pPr marL="3657418" lvl="5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2845896-96C9-889D-1272-BC866FC0EC7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5028" y="6334236"/>
            <a:ext cx="607372" cy="287013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8BE804B-1878-350E-0F72-086AD32A4816}"/>
              </a:ext>
            </a:extLst>
          </p:cNvPr>
          <p:cNvSpPr/>
          <p:nvPr userDrawn="1"/>
        </p:nvSpPr>
        <p:spPr>
          <a:xfrm rot="18900000">
            <a:off x="5052329" y="2956982"/>
            <a:ext cx="944035" cy="944035"/>
          </a:xfrm>
          <a:prstGeom prst="roundRect">
            <a:avLst>
              <a:gd name="adj" fmla="val 2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70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ayout">
  <p:cSld name="1 Column Layou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0"/>
          <p:cNvSpPr txBox="1">
            <a:spLocks noGrp="1"/>
          </p:cNvSpPr>
          <p:nvPr>
            <p:ph type="title"/>
          </p:nvPr>
        </p:nvSpPr>
        <p:spPr>
          <a:xfrm>
            <a:off x="710367" y="593367"/>
            <a:ext cx="10872800" cy="51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0"/>
          <p:cNvSpPr txBox="1">
            <a:spLocks noGrp="1"/>
          </p:cNvSpPr>
          <p:nvPr>
            <p:ph type="title" idx="2"/>
          </p:nvPr>
        </p:nvSpPr>
        <p:spPr>
          <a:xfrm>
            <a:off x="710367" y="1111067"/>
            <a:ext cx="10872800" cy="34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Outfit Medium"/>
              <a:buNone/>
              <a:defRPr sz="2133" b="0">
                <a:latin typeface="+mn-lt"/>
                <a:ea typeface="Outfit Medium"/>
                <a:cs typeface="Outfit Medium"/>
                <a:sym typeface="Outfi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 sz="2133" b="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 sz="2133" b="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 sz="2133" b="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 sz="2133" b="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 sz="2133" b="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 sz="2133" b="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 sz="2133" b="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 sz="2133" b="0"/>
            </a:lvl9pPr>
          </a:lstStyle>
          <a:p>
            <a:endParaRPr/>
          </a:p>
        </p:txBody>
      </p:sp>
      <p:sp>
        <p:nvSpPr>
          <p:cNvPr id="126" name="Google Shape;126;p30"/>
          <p:cNvSpPr txBox="1">
            <a:spLocks noGrp="1"/>
          </p:cNvSpPr>
          <p:nvPr>
            <p:ph type="body" idx="1"/>
          </p:nvPr>
        </p:nvSpPr>
        <p:spPr>
          <a:xfrm>
            <a:off x="710367" y="1829233"/>
            <a:ext cx="7919200" cy="426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" name="Google Shape;164;p36">
            <a:extLst>
              <a:ext uri="{FF2B5EF4-FFF2-40B4-BE49-F238E27FC236}">
                <a16:creationId xmlns:a16="http://schemas.microsoft.com/office/drawing/2014/main" id="{FE539671-91B7-B9A5-A9A4-FAC93AEEB9F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716524" y="6492240"/>
            <a:ext cx="759200" cy="1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75987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 1">
  <p:cSld name="Title &amp; Subtitle 1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6"/>
          <p:cNvSpPr txBox="1">
            <a:spLocks noGrp="1"/>
          </p:cNvSpPr>
          <p:nvPr>
            <p:ph type="title"/>
          </p:nvPr>
        </p:nvSpPr>
        <p:spPr>
          <a:xfrm>
            <a:off x="609600" y="512064"/>
            <a:ext cx="10972800" cy="4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Arial"/>
              <a:buNone/>
              <a:defRPr b="0" i="0">
                <a:solidFill>
                  <a:schemeClr val="l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6"/>
          <p:cNvSpPr txBox="1">
            <a:spLocks noGrp="1"/>
          </p:cNvSpPr>
          <p:nvPr>
            <p:ph type="body" idx="1"/>
          </p:nvPr>
        </p:nvSpPr>
        <p:spPr>
          <a:xfrm>
            <a:off x="609600" y="1038023"/>
            <a:ext cx="10972800" cy="2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1600">
                <a:solidFill>
                  <a:srgbClr val="7F7F7F"/>
                </a:solidFill>
              </a:defRPr>
            </a:lvl2pPr>
            <a:lvl3pPr marL="1828754" lvl="2" indent="-304792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1600">
                <a:solidFill>
                  <a:srgbClr val="7F7F7F"/>
                </a:solidFill>
              </a:defRPr>
            </a:lvl3pPr>
            <a:lvl4pPr marL="2438339" lvl="3" indent="-304792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1600">
                <a:solidFill>
                  <a:srgbClr val="7F7F7F"/>
                </a:solidFill>
              </a:defRPr>
            </a:lvl4pPr>
            <a:lvl5pPr marL="3047924" lvl="4" indent="-304792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1600">
                <a:solidFill>
                  <a:srgbClr val="7F7F7F"/>
                </a:solidFill>
              </a:defRPr>
            </a:lvl5pPr>
            <a:lvl6pPr marL="3657509" lvl="5" indent="-423323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36"/>
          <p:cNvSpPr txBox="1">
            <a:spLocks noGrp="1"/>
          </p:cNvSpPr>
          <p:nvPr>
            <p:ph type="ftr" idx="11"/>
          </p:nvPr>
        </p:nvSpPr>
        <p:spPr>
          <a:xfrm>
            <a:off x="609600" y="6492239"/>
            <a:ext cx="1097600" cy="1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accent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164" name="Google Shape;164;p36"/>
          <p:cNvSpPr txBox="1">
            <a:spLocks noGrp="1"/>
          </p:cNvSpPr>
          <p:nvPr>
            <p:ph type="sldNum" idx="12"/>
          </p:nvPr>
        </p:nvSpPr>
        <p:spPr>
          <a:xfrm>
            <a:off x="5716524" y="6492240"/>
            <a:ext cx="759200" cy="1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8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08257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36">
          <p15:clr>
            <a:srgbClr val="FBAE40"/>
          </p15:clr>
        </p15:guide>
        <p15:guide id="2" pos="302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597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3333AA-D141-E46E-FF74-95373A193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457200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88E8B-B620-1626-FA97-30D6F819A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492239"/>
            <a:ext cx="2377440" cy="11887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8BE34-8145-FAD9-453A-7555F2BFE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16524" y="6492240"/>
            <a:ext cx="758952" cy="11887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800">
                <a:solidFill>
                  <a:schemeClr val="accent6"/>
                </a:solidFill>
              </a:defRPr>
            </a:lvl1pPr>
          </a:lstStyle>
          <a:p>
            <a:fld id="{3A368ED1-E6E6-6447-8AC0-61B9B43772B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210F69-1E05-D420-AD1C-8D65464B2B4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343243" y="6315825"/>
            <a:ext cx="607372" cy="28701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06522-AF53-E645-7061-F7ECCD601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28800"/>
            <a:ext cx="8305800" cy="44196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D6D06B-CABC-BD1D-5069-705FD9E3F9CB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rcRect t="39284" b="39418"/>
          <a:stretch>
            <a:fillRect/>
          </a:stretch>
        </p:blipFill>
        <p:spPr>
          <a:xfrm>
            <a:off x="9785819" y="6346235"/>
            <a:ext cx="1371089" cy="29200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7B8852E-3D27-DBAF-5C55-4CFD848B385E}"/>
              </a:ext>
            </a:extLst>
          </p:cNvPr>
          <p:cNvCxnSpPr>
            <a:cxnSpLocks/>
          </p:cNvCxnSpPr>
          <p:nvPr userDrawn="1"/>
        </p:nvCxnSpPr>
        <p:spPr>
          <a:xfrm>
            <a:off x="11256054" y="6293153"/>
            <a:ext cx="0" cy="3480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95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20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21" r:id="rId9"/>
    <p:sldLayoutId id="2147483722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3" r:id="rId21"/>
    <p:sldLayoutId id="2147483724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chemeClr val="bg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3936">
          <p15:clr>
            <a:srgbClr val="F26B43"/>
          </p15:clr>
        </p15:guide>
        <p15:guide id="3" pos="384">
          <p15:clr>
            <a:srgbClr val="F26B43"/>
          </p15:clr>
        </p15:guide>
        <p15:guide id="4" orient="horz" pos="384">
          <p15:clr>
            <a:srgbClr val="F26B43"/>
          </p15:clr>
        </p15:guide>
        <p15:guide id="5" pos="7296">
          <p15:clr>
            <a:srgbClr val="F26B43"/>
          </p15:clr>
        </p15:guide>
        <p15:guide id="6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7.png"/><Relationship Id="rId21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20" Type="http://schemas.openxmlformats.org/officeDocument/2006/relationships/image" Target="../media/image32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24" Type="http://schemas.openxmlformats.org/officeDocument/2006/relationships/image" Target="../media/image35.svg"/><Relationship Id="rId5" Type="http://schemas.microsoft.com/office/2007/relationships/hdphoto" Target="../media/hdphoto1.wdp"/><Relationship Id="rId15" Type="http://schemas.openxmlformats.org/officeDocument/2006/relationships/image" Target="../media/image27.png"/><Relationship Id="rId23" Type="http://schemas.openxmlformats.org/officeDocument/2006/relationships/image" Target="../media/image34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8.pn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Relationship Id="rId22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png"/><Relationship Id="rId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37.png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2.png"/><Relationship Id="rId4" Type="http://schemas.openxmlformats.org/officeDocument/2006/relationships/image" Target="../media/image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png"/><Relationship Id="rId4" Type="http://schemas.openxmlformats.org/officeDocument/2006/relationships/image" Target="../media/image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.sv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E8B32D-9DF1-F27F-7DB9-0CE846B6AE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2F6969-5F91-4E34-DAFD-788655FB598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194DC9"/>
              </a:clrFrom>
              <a:clrTo>
                <a:srgbClr val="194DC9">
                  <a:alpha val="0"/>
                </a:srgbClr>
              </a:clrTo>
            </a:clrChange>
          </a:blip>
          <a:srcRect t="23051" r="25522" b="39614"/>
          <a:stretch>
            <a:fillRect/>
          </a:stretch>
        </p:blipFill>
        <p:spPr>
          <a:xfrm>
            <a:off x="-2975631" y="2029035"/>
            <a:ext cx="15167632" cy="48289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DC248C-217E-2173-0678-906E0E071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50" y="951345"/>
            <a:ext cx="7315200" cy="1828291"/>
          </a:xfrm>
        </p:spPr>
        <p:txBody>
          <a:bodyPr/>
          <a:lstStyle/>
          <a:p>
            <a:r>
              <a:rPr lang="en-US"/>
              <a:t>Stop Selling. </a:t>
            </a:r>
            <a:br>
              <a:rPr lang="en-US"/>
            </a:br>
            <a:r>
              <a:rPr lang="en-US"/>
              <a:t>Start Solving.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7DC86A-1151-E666-3D3D-520EEEDB6B1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8450" y="2838477"/>
            <a:ext cx="7315200" cy="456775"/>
          </a:xfrm>
        </p:spPr>
        <p:txBody>
          <a:bodyPr/>
          <a:lstStyle/>
          <a:p>
            <a:r>
              <a:rPr lang="en-US"/>
              <a:t>Four common CX problems and how to solve them with </a:t>
            </a:r>
            <a:r>
              <a:rPr lang="en-US" err="1"/>
              <a:t>SuccessKPI</a:t>
            </a:r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DF14B00-C21D-E847-0646-6662B184917B}"/>
              </a:ext>
            </a:extLst>
          </p:cNvPr>
          <p:cNvGrpSpPr/>
          <p:nvPr/>
        </p:nvGrpSpPr>
        <p:grpSpPr>
          <a:xfrm>
            <a:off x="404601" y="3189260"/>
            <a:ext cx="2402705" cy="2369695"/>
            <a:chOff x="9117026" y="3110110"/>
            <a:chExt cx="2402705" cy="2369695"/>
          </a:xfrm>
        </p:grpSpPr>
        <p:sp>
          <p:nvSpPr>
            <p:cNvPr id="5" name="TextBox 14">
              <a:extLst>
                <a:ext uri="{FF2B5EF4-FFF2-40B4-BE49-F238E27FC236}">
                  <a16:creationId xmlns:a16="http://schemas.microsoft.com/office/drawing/2014/main" id="{EFBDEA89-C89F-5140-9B8F-09E9A24916B5}"/>
                </a:ext>
              </a:extLst>
            </p:cNvPr>
            <p:cNvSpPr txBox="1"/>
            <p:nvPr/>
          </p:nvSpPr>
          <p:spPr>
            <a:xfrm>
              <a:off x="9117026" y="4710364"/>
              <a:ext cx="240270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sz="1600" b="1" i="0">
                  <a:solidFill>
                    <a:srgbClr val="FFFFFF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Dave Rennyson</a:t>
              </a:r>
              <a:endParaRPr lang="en-US" sz="1400" b="1" i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400" b="0" i="1">
                  <a:solidFill>
                    <a:srgbClr val="FFFFFF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CEO &amp; President</a:t>
              </a:r>
            </a:p>
            <a:p>
              <a:pPr algn="ctr"/>
              <a:r>
                <a:rPr lang="en-US" sz="1400" b="1" err="1">
                  <a:solidFill>
                    <a:srgbClr val="30BCED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SuccessKPI</a:t>
              </a:r>
              <a:endParaRPr lang="en-US" sz="1400" b="1">
                <a:solidFill>
                  <a:srgbClr val="30BCE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A6609F1-6777-973E-B5DA-6048747BF638}"/>
                </a:ext>
              </a:extLst>
            </p:cNvPr>
            <p:cNvSpPr/>
            <p:nvPr/>
          </p:nvSpPr>
          <p:spPr>
            <a:xfrm>
              <a:off x="9699698" y="3388644"/>
              <a:ext cx="1237361" cy="1237361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27">
              <a:extLst>
                <a:ext uri="{FF2B5EF4-FFF2-40B4-BE49-F238E27FC236}">
                  <a16:creationId xmlns:a16="http://schemas.microsoft.com/office/drawing/2014/main" id="{8BB99F00-1B8B-33F3-DC36-5F78508EBA04}"/>
                </a:ext>
              </a:extLst>
            </p:cNvPr>
            <p:cNvSpPr txBox="1"/>
            <p:nvPr/>
          </p:nvSpPr>
          <p:spPr>
            <a:xfrm>
              <a:off x="9488411" y="3110110"/>
              <a:ext cx="1704517" cy="2616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100" b="1" i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BAA67CA-17EE-FBC2-6637-9F512B64EAD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9021" b="38826"/>
          <a:stretch>
            <a:fillRect/>
          </a:stretch>
        </p:blipFill>
        <p:spPr>
          <a:xfrm>
            <a:off x="7324904" y="951345"/>
            <a:ext cx="4732026" cy="104827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F5FBFF4-38D3-E8D9-87CE-89560321C28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60" y="694799"/>
            <a:ext cx="1356360" cy="64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06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E5818-1500-CED9-A150-E71904E2F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BE5019B0-517B-8E61-CCB3-BC0E865044B7}"/>
              </a:ext>
            </a:extLst>
          </p:cNvPr>
          <p:cNvSpPr/>
          <p:nvPr/>
        </p:nvSpPr>
        <p:spPr>
          <a:xfrm flipH="1">
            <a:off x="4382702" y="1697194"/>
            <a:ext cx="1898883" cy="2439522"/>
          </a:xfrm>
          <a:prstGeom prst="roundRect">
            <a:avLst>
              <a:gd name="adj" fmla="val 3845"/>
            </a:avLst>
          </a:prstGeom>
          <a:solidFill>
            <a:srgbClr val="F5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GenAI at 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Work on Data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A </a:t>
            </a:r>
            <a:r>
              <a:rPr lang="en-US" sz="12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unified</a:t>
            </a: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 and </a:t>
            </a:r>
            <a:r>
              <a:rPr lang="en-US" sz="12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governed</a:t>
            </a: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 data lake house powers GenAI across all WEM layers.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2D12BFB6-7EF3-A8BC-1476-B9D9E5634480}"/>
              </a:ext>
            </a:extLst>
          </p:cNvPr>
          <p:cNvSpPr/>
          <p:nvPr/>
        </p:nvSpPr>
        <p:spPr>
          <a:xfrm flipH="1">
            <a:off x="458500" y="1697194"/>
            <a:ext cx="1844094" cy="2410058"/>
          </a:xfrm>
          <a:prstGeom prst="roundRect">
            <a:avLst>
              <a:gd name="adj" fmla="val 3845"/>
            </a:avLst>
          </a:prstGeom>
          <a:solidFill>
            <a:srgbClr val="F5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Global and 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Scalable SaaS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Pure</a:t>
            </a:r>
            <a:r>
              <a:rPr lang="en-US" sz="12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multi-tenant SaaS deployed globally in minutes. </a:t>
            </a:r>
            <a:r>
              <a:rPr lang="en-US" sz="12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Scalable</a:t>
            </a: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 to 20, 2000, or 20,000 agents.</a:t>
            </a:r>
          </a:p>
          <a:p>
            <a:pPr algn="ctr"/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0810417-16A3-6B20-4AAD-C28830C7BA2B}"/>
              </a:ext>
            </a:extLst>
          </p:cNvPr>
          <p:cNvSpPr/>
          <p:nvPr/>
        </p:nvSpPr>
        <p:spPr>
          <a:xfrm flipH="1">
            <a:off x="2429133" y="1697194"/>
            <a:ext cx="1844095" cy="2410058"/>
          </a:xfrm>
          <a:prstGeom prst="roundRect">
            <a:avLst>
              <a:gd name="adj" fmla="val 4842"/>
            </a:avLst>
          </a:prstGeom>
          <a:solidFill>
            <a:srgbClr val="F5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Easy 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to Use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GenAI-powered for enterprise </a:t>
            </a:r>
            <a:r>
              <a:rPr lang="en-US" sz="12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business users</a:t>
            </a: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—no Ph.D. required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BE597BFA-F14C-C8B9-AA74-F97B83316294}"/>
              </a:ext>
            </a:extLst>
          </p:cNvPr>
          <p:cNvSpPr/>
          <p:nvPr/>
        </p:nvSpPr>
        <p:spPr>
          <a:xfrm flipH="1">
            <a:off x="6400743" y="1697194"/>
            <a:ext cx="1844094" cy="2439522"/>
          </a:xfrm>
          <a:prstGeom prst="roundRect">
            <a:avLst>
              <a:gd name="adj" fmla="val 4842"/>
            </a:avLst>
          </a:prstGeom>
          <a:solidFill>
            <a:srgbClr val="F5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 spc="-114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 spc="-114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Insights Drive Action 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spc="-114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Patent-pending Playbook Builder™ delivers </a:t>
            </a:r>
            <a:r>
              <a:rPr lang="en-US" sz="1200" b="1" i="1" u="sng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action</a:t>
            </a: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 real-time agent assistance, alerts &amp; automation. 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647F24D-4E30-49D9-ADE8-25DDDEBADDDB}"/>
              </a:ext>
            </a:extLst>
          </p:cNvPr>
          <p:cNvSpPr/>
          <p:nvPr/>
        </p:nvSpPr>
        <p:spPr>
          <a:xfrm>
            <a:off x="8686799" y="0"/>
            <a:ext cx="350520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75FC1-0580-76FF-667A-BEA59E31F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00" y="533346"/>
            <a:ext cx="10972800" cy="488000"/>
          </a:xfrm>
        </p:spPr>
        <p:txBody>
          <a:bodyPr>
            <a:noAutofit/>
          </a:bodyPr>
          <a:lstStyle/>
          <a:p>
            <a:r>
              <a:rPr lang="en-US" b="1" err="1">
                <a:latin typeface="Arial"/>
                <a:cs typeface="Arial"/>
              </a:rPr>
              <a:t>SuccessKPI</a:t>
            </a:r>
            <a:r>
              <a:rPr lang="en-US" b="1">
                <a:latin typeface="Arial"/>
                <a:cs typeface="Arial"/>
              </a:rPr>
              <a:t> Fundamentals</a:t>
            </a:r>
            <a:endParaRPr lang="en-US" b="1"/>
          </a:p>
        </p:txBody>
      </p:sp>
      <p:sp>
        <p:nvSpPr>
          <p:cNvPr id="15" name="Round Same Side Corner Rectangle 14">
            <a:extLst>
              <a:ext uri="{FF2B5EF4-FFF2-40B4-BE49-F238E27FC236}">
                <a16:creationId xmlns:a16="http://schemas.microsoft.com/office/drawing/2014/main" id="{A52299AF-92DF-0FDB-2A97-A4DC77908262}"/>
              </a:ext>
            </a:extLst>
          </p:cNvPr>
          <p:cNvSpPr/>
          <p:nvPr/>
        </p:nvSpPr>
        <p:spPr>
          <a:xfrm>
            <a:off x="2871537" y="-73914"/>
            <a:ext cx="2547257" cy="831743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oogle Shape;491;p49" title="data-fabric-circles.png">
            <a:extLst>
              <a:ext uri="{FF2B5EF4-FFF2-40B4-BE49-F238E27FC236}">
                <a16:creationId xmlns:a16="http://schemas.microsoft.com/office/drawing/2014/main" id="{D6FC3B8C-53BE-862F-CCBD-1A35610021AC}"/>
              </a:ext>
            </a:extLst>
          </p:cNvPr>
          <p:cNvPicPr preferRelativeResize="0"/>
          <p:nvPr/>
        </p:nvPicPr>
        <p:blipFill rotWithShape="1">
          <a:blip r:embed="rId3">
            <a:alphaModFix amt="13000"/>
          </a:blip>
          <a:srcRect t="-4524" b="59687"/>
          <a:stretch/>
        </p:blipFill>
        <p:spPr>
          <a:xfrm>
            <a:off x="0" y="4908370"/>
            <a:ext cx="8686799" cy="1981933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CD2D369F-670E-A29D-BB8F-DB386A870CD5}"/>
              </a:ext>
            </a:extLst>
          </p:cNvPr>
          <p:cNvSpPr/>
          <p:nvPr/>
        </p:nvSpPr>
        <p:spPr>
          <a:xfrm>
            <a:off x="257809" y="4502903"/>
            <a:ext cx="7969800" cy="429923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Built-In Security  </a:t>
            </a:r>
          </a:p>
          <a:p>
            <a:pPr algn="ctr"/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rigorous security profile managed for you supported by 3</a:t>
            </a:r>
            <a:r>
              <a:rPr lang="en-US" sz="1200" baseline="30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party validation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1C8A652-5A0D-D514-37F4-63D7B80B4EDE}"/>
              </a:ext>
            </a:extLst>
          </p:cNvPr>
          <p:cNvGrpSpPr/>
          <p:nvPr/>
        </p:nvGrpSpPr>
        <p:grpSpPr>
          <a:xfrm>
            <a:off x="287036" y="5108730"/>
            <a:ext cx="8112725" cy="599605"/>
            <a:chOff x="3646833" y="6431665"/>
            <a:chExt cx="4506567" cy="333077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BFF873E5-1952-A6D5-EE3C-8F320A90E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  <a14:imgEffect>
                        <a14:brightnessContrast bright="-63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88" t="-8926" b="-8464"/>
            <a:stretch>
              <a:fillRect/>
            </a:stretch>
          </p:blipFill>
          <p:spPr>
            <a:xfrm>
              <a:off x="4040982" y="6431665"/>
              <a:ext cx="4112418" cy="333077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C9F17FAB-16E2-2A5B-D0AE-18EA76416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4000" contrast="-30000"/>
                      </a14:imgEffect>
                    </a14:imgLayer>
                  </a14:imgProps>
                </a:ext>
              </a:extLst>
            </a:blip>
            <a:srcRect t="1974" b="1974"/>
            <a:stretch/>
          </p:blipFill>
          <p:spPr>
            <a:xfrm>
              <a:off x="3646833" y="6458329"/>
              <a:ext cx="314321" cy="301909"/>
            </a:xfrm>
            <a:prstGeom prst="rect">
              <a:avLst/>
            </a:prstGeom>
          </p:spPr>
        </p:pic>
      </p:grpSp>
      <p:pic>
        <p:nvPicPr>
          <p:cNvPr id="3" name="Picture 96" descr="Car Logo Tata transparent PNG - StickPNG">
            <a:extLst>
              <a:ext uri="{FF2B5EF4-FFF2-40B4-BE49-F238E27FC236}">
                <a16:creationId xmlns:a16="http://schemas.microsoft.com/office/drawing/2014/main" id="{984E4498-C94A-5888-81BF-E9AF8259C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212" y="4642900"/>
            <a:ext cx="1673212" cy="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2" descr="Investor Relations :: Maximus, Inc. (MMS)">
            <a:extLst>
              <a:ext uri="{FF2B5EF4-FFF2-40B4-BE49-F238E27FC236}">
                <a16:creationId xmlns:a16="http://schemas.microsoft.com/office/drawing/2014/main" id="{6DE38B3B-E03B-B630-F378-5C5E83906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300" y="0"/>
            <a:ext cx="2500570" cy="130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8" descr="Home - Gannett">
            <a:extLst>
              <a:ext uri="{FF2B5EF4-FFF2-40B4-BE49-F238E27FC236}">
                <a16:creationId xmlns:a16="http://schemas.microsoft.com/office/drawing/2014/main" id="{E1FB548E-5D3C-517B-9968-09070EA02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793" y="3895403"/>
            <a:ext cx="1730385" cy="31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4">
            <a:extLst>
              <a:ext uri="{FF2B5EF4-FFF2-40B4-BE49-F238E27FC236}">
                <a16:creationId xmlns:a16="http://schemas.microsoft.com/office/drawing/2014/main" id="{AB6318E4-B115-5E4E-37D8-9735DAB42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505" y="1977665"/>
            <a:ext cx="966759" cy="68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094DE602-1182-E9FD-66BA-BCFE12BC4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124" y="3064320"/>
            <a:ext cx="1351868" cy="1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8">
            <a:extLst>
              <a:ext uri="{FF2B5EF4-FFF2-40B4-BE49-F238E27FC236}">
                <a16:creationId xmlns:a16="http://schemas.microsoft.com/office/drawing/2014/main" id="{5F5A8936-7E53-FC24-4187-A36CC06B8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3998" y="2532795"/>
            <a:ext cx="1567690" cy="38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1" descr="Royal Caribbean Logo and symbol, meaning, history, PNG, brand">
            <a:extLst>
              <a:ext uri="{FF2B5EF4-FFF2-40B4-BE49-F238E27FC236}">
                <a16:creationId xmlns:a16="http://schemas.microsoft.com/office/drawing/2014/main" id="{A2558CC1-403A-9759-61B8-5D66BC0200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02" b="26773"/>
          <a:stretch/>
        </p:blipFill>
        <p:spPr bwMode="auto">
          <a:xfrm>
            <a:off x="10361992" y="3393739"/>
            <a:ext cx="1511398" cy="36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0" descr="Home | Conagra Brands">
            <a:extLst>
              <a:ext uri="{FF2B5EF4-FFF2-40B4-BE49-F238E27FC236}">
                <a16:creationId xmlns:a16="http://schemas.microsoft.com/office/drawing/2014/main" id="{28FC9B07-62B1-D065-D2BA-C0938CCB8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023" y="1692920"/>
            <a:ext cx="782322" cy="57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41ED6D8E-8DE2-4F58-55C4-7E5425112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335" y="4446592"/>
            <a:ext cx="1176237" cy="37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D2F9B5BE-5C85-1B2D-1472-E8E330FE6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565" y="5775953"/>
            <a:ext cx="1027656" cy="34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Royal Mail - Wikipedia">
            <a:extLst>
              <a:ext uri="{FF2B5EF4-FFF2-40B4-BE49-F238E27FC236}">
                <a16:creationId xmlns:a16="http://schemas.microsoft.com/office/drawing/2014/main" id="{94EB99A1-B811-A103-64D5-D959F7CDE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441" y="5143659"/>
            <a:ext cx="1050953" cy="7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State Collection Service Inc - Job Opportunities">
            <a:extLst>
              <a:ext uri="{FF2B5EF4-FFF2-40B4-BE49-F238E27FC236}">
                <a16:creationId xmlns:a16="http://schemas.microsoft.com/office/drawing/2014/main" id="{510F3F7B-136A-8CB7-D166-A9B82C9FE80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901666" y="1102827"/>
            <a:ext cx="1036317" cy="316385"/>
          </a:xfrm>
          <a:prstGeom prst="rect">
            <a:avLst/>
          </a:prstGeom>
        </p:spPr>
      </p:pic>
      <p:pic>
        <p:nvPicPr>
          <p:cNvPr id="19" name="Picture 18" descr="Phillips &amp; Cohen Associates, Ltd. - Compassionate Engagement">
            <a:extLst>
              <a:ext uri="{FF2B5EF4-FFF2-40B4-BE49-F238E27FC236}">
                <a16:creationId xmlns:a16="http://schemas.microsoft.com/office/drawing/2014/main" id="{21CFC998-D470-755D-F146-5162B857355F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8320" t="32896" r="9943" b="34529"/>
          <a:stretch>
            <a:fillRect/>
          </a:stretch>
        </p:blipFill>
        <p:spPr>
          <a:xfrm>
            <a:off x="8982372" y="6207622"/>
            <a:ext cx="1704263" cy="3874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B7A78A7-DBC8-E052-CBD0-0FEA0DFAA32B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39284" b="39418"/>
          <a:stretch>
            <a:fillRect/>
          </a:stretch>
        </p:blipFill>
        <p:spPr>
          <a:xfrm>
            <a:off x="7182319" y="6346235"/>
            <a:ext cx="1371089" cy="292008"/>
          </a:xfrm>
          <a:prstGeom prst="rect">
            <a:avLst/>
          </a:prstGeom>
        </p:spPr>
      </p:pic>
      <p:pic>
        <p:nvPicPr>
          <p:cNvPr id="13" name="Picture 12" descr="Terceirização de Serviços Profissional | Grupo Liderança">
            <a:extLst>
              <a:ext uri="{FF2B5EF4-FFF2-40B4-BE49-F238E27FC236}">
                <a16:creationId xmlns:a16="http://schemas.microsoft.com/office/drawing/2014/main" id="{F6696AB1-2354-604E-8222-168B664FE2E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008083" y="1244961"/>
            <a:ext cx="1408173" cy="269307"/>
          </a:xfrm>
          <a:prstGeom prst="rect">
            <a:avLst/>
          </a:prstGeom>
        </p:spPr>
      </p:pic>
      <p:pic>
        <p:nvPicPr>
          <p:cNvPr id="21" name="Picture 20" descr="File:Mapfre logo.svg - Wikimedia Commons">
            <a:extLst>
              <a:ext uri="{FF2B5EF4-FFF2-40B4-BE49-F238E27FC236}">
                <a16:creationId xmlns:a16="http://schemas.microsoft.com/office/drawing/2014/main" id="{F5050EB5-0CE8-B0D8-4C61-5DA22116665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003280" y="229978"/>
            <a:ext cx="920496" cy="463296"/>
          </a:xfrm>
          <a:prstGeom prst="rect">
            <a:avLst/>
          </a:prstGeom>
        </p:spPr>
      </p:pic>
      <p:pic>
        <p:nvPicPr>
          <p:cNvPr id="12" name="Graphic 11" descr="Advanced Info Service - Wikipedia">
            <a:extLst>
              <a:ext uri="{FF2B5EF4-FFF2-40B4-BE49-F238E27FC236}">
                <a16:creationId xmlns:a16="http://schemas.microsoft.com/office/drawing/2014/main" id="{010D5389-9927-DE34-9E8F-55C2777CFB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710673" y="4111671"/>
            <a:ext cx="1219198" cy="45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61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EB5B5-20A3-3EE1-8CB3-BF1F642F8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D0952A59-F4A1-F310-5BC9-B45E0281A99B}"/>
              </a:ext>
            </a:extLst>
          </p:cNvPr>
          <p:cNvSpPr/>
          <p:nvPr/>
        </p:nvSpPr>
        <p:spPr>
          <a:xfrm>
            <a:off x="8686799" y="0"/>
            <a:ext cx="350520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084804-BCDB-4C45-A127-276F2F5EC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30" y="524556"/>
            <a:ext cx="10972800" cy="488000"/>
          </a:xfrm>
        </p:spPr>
        <p:txBody>
          <a:bodyPr>
            <a:noAutofit/>
          </a:bodyPr>
          <a:lstStyle/>
          <a:p>
            <a:r>
              <a:rPr lang="en-US" b="1" err="1">
                <a:latin typeface="Arial"/>
                <a:cs typeface="Arial"/>
              </a:rPr>
              <a:t>SuccessKPI</a:t>
            </a:r>
            <a:r>
              <a:rPr lang="en-US" b="1">
                <a:latin typeface="Arial"/>
                <a:cs typeface="Arial"/>
              </a:rPr>
              <a:t> – Who We Are</a:t>
            </a:r>
            <a:endParaRPr lang="en-US" b="1"/>
          </a:p>
        </p:txBody>
      </p:sp>
      <p:sp>
        <p:nvSpPr>
          <p:cNvPr id="15" name="Round Same Side Corner Rectangle 14">
            <a:extLst>
              <a:ext uri="{FF2B5EF4-FFF2-40B4-BE49-F238E27FC236}">
                <a16:creationId xmlns:a16="http://schemas.microsoft.com/office/drawing/2014/main" id="{18504AEB-34AE-7AA9-1B5B-D06C21CDAD28}"/>
              </a:ext>
            </a:extLst>
          </p:cNvPr>
          <p:cNvSpPr/>
          <p:nvPr/>
        </p:nvSpPr>
        <p:spPr>
          <a:xfrm>
            <a:off x="2871537" y="-73914"/>
            <a:ext cx="2547257" cy="831743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oogle Shape;491;p49" title="data-fabric-circles.png">
            <a:extLst>
              <a:ext uri="{FF2B5EF4-FFF2-40B4-BE49-F238E27FC236}">
                <a16:creationId xmlns:a16="http://schemas.microsoft.com/office/drawing/2014/main" id="{A4A6F70E-9175-BE55-2F1C-4044AFEA3C81}"/>
              </a:ext>
            </a:extLst>
          </p:cNvPr>
          <p:cNvPicPr preferRelativeResize="0"/>
          <p:nvPr/>
        </p:nvPicPr>
        <p:blipFill rotWithShape="1">
          <a:blip r:embed="rId3">
            <a:alphaModFix amt="13000"/>
          </a:blip>
          <a:srcRect t="-4524" b="59687"/>
          <a:stretch/>
        </p:blipFill>
        <p:spPr>
          <a:xfrm>
            <a:off x="0" y="4908370"/>
            <a:ext cx="8686799" cy="198193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91;p43">
            <a:extLst>
              <a:ext uri="{FF2B5EF4-FFF2-40B4-BE49-F238E27FC236}">
                <a16:creationId xmlns:a16="http://schemas.microsoft.com/office/drawing/2014/main" id="{FFCA2CC8-D652-50F2-46A8-434DF7A5383A}"/>
              </a:ext>
            </a:extLst>
          </p:cNvPr>
          <p:cNvSpPr/>
          <p:nvPr/>
        </p:nvSpPr>
        <p:spPr>
          <a:xfrm>
            <a:off x="9505482" y="537345"/>
            <a:ext cx="1901200" cy="1128039"/>
          </a:xfrm>
          <a:prstGeom prst="roundRect">
            <a:avLst>
              <a:gd name="adj" fmla="val 8897"/>
            </a:avLst>
          </a:prstGeom>
          <a:noFill/>
          <a:ln>
            <a:noFill/>
          </a:ln>
          <a:effectLst/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endParaRPr lang="en-US" dirty="0">
              <a:solidFill>
                <a:schemeClr val="bg2"/>
              </a:solidFill>
            </a:endParaRPr>
          </a:p>
          <a:p>
            <a:pPr algn="ctr"/>
            <a:r>
              <a:rPr lang="en-US" b="1" dirty="0">
                <a:solidFill>
                  <a:schemeClr val="bg2"/>
                </a:solidFill>
              </a:rPr>
              <a:t>200+ </a:t>
            </a:r>
            <a:br>
              <a:rPr lang="en-US" dirty="0"/>
            </a:br>
            <a:r>
              <a:rPr lang="en-US" dirty="0">
                <a:solidFill>
                  <a:schemeClr val="bg2"/>
                </a:solidFill>
              </a:rPr>
              <a:t>Territories where we have customers</a:t>
            </a:r>
            <a:endParaRPr lang="en-US" dirty="0">
              <a:solidFill>
                <a:schemeClr val="bg2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</a:endParaRPr>
          </a:p>
        </p:txBody>
      </p:sp>
      <p:sp>
        <p:nvSpPr>
          <p:cNvPr id="30" name="Google Shape;293;p43">
            <a:extLst>
              <a:ext uri="{FF2B5EF4-FFF2-40B4-BE49-F238E27FC236}">
                <a16:creationId xmlns:a16="http://schemas.microsoft.com/office/drawing/2014/main" id="{FC9F7937-2E31-0190-ACC1-5E6CC3AF85E0}"/>
              </a:ext>
            </a:extLst>
          </p:cNvPr>
          <p:cNvSpPr/>
          <p:nvPr/>
        </p:nvSpPr>
        <p:spPr>
          <a:xfrm>
            <a:off x="9559658" y="1964161"/>
            <a:ext cx="1901200" cy="1128039"/>
          </a:xfrm>
          <a:prstGeom prst="roundRect">
            <a:avLst>
              <a:gd name="adj" fmla="val 8897"/>
            </a:avLst>
          </a:prstGeom>
          <a:noFill/>
          <a:ln>
            <a:noFill/>
          </a:ln>
          <a:effectLst/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endParaRPr lang="en-US">
              <a:solidFill>
                <a:schemeClr val="bg2"/>
              </a:solidFill>
            </a:endParaRPr>
          </a:p>
          <a:p>
            <a:pPr lvl="0" algn="ctr"/>
            <a:r>
              <a:rPr lang="en-US" b="1">
                <a:solidFill>
                  <a:schemeClr val="bg2"/>
                </a:solidFill>
                <a:cs typeface="Arial"/>
              </a:rPr>
              <a:t>&gt;20,000</a:t>
            </a:r>
          </a:p>
          <a:p>
            <a:pPr algn="ctr"/>
            <a:r>
              <a:rPr lang="en-US">
                <a:solidFill>
                  <a:schemeClr val="bg2"/>
                </a:solidFill>
              </a:rPr>
              <a:t>agents within many customers</a:t>
            </a:r>
            <a:endParaRPr lang="en-US">
              <a:solidFill>
                <a:schemeClr val="bg2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</a:endParaRPr>
          </a:p>
        </p:txBody>
      </p:sp>
      <p:sp>
        <p:nvSpPr>
          <p:cNvPr id="31" name="Google Shape;294;p43">
            <a:extLst>
              <a:ext uri="{FF2B5EF4-FFF2-40B4-BE49-F238E27FC236}">
                <a16:creationId xmlns:a16="http://schemas.microsoft.com/office/drawing/2014/main" id="{747671B5-8309-61E5-7108-1F47367A5FBE}"/>
              </a:ext>
            </a:extLst>
          </p:cNvPr>
          <p:cNvSpPr/>
          <p:nvPr/>
        </p:nvSpPr>
        <p:spPr>
          <a:xfrm>
            <a:off x="9625285" y="3220279"/>
            <a:ext cx="1901200" cy="1532867"/>
          </a:xfrm>
          <a:prstGeom prst="roundRect">
            <a:avLst>
              <a:gd name="adj" fmla="val 8897"/>
            </a:avLst>
          </a:prstGeom>
          <a:noFill/>
          <a:ln>
            <a:noFill/>
          </a:ln>
          <a:effectLst/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endParaRPr lang="en-US" b="1">
              <a:solidFill>
                <a:schemeClr val="bg2"/>
              </a:solidFill>
            </a:endParaRPr>
          </a:p>
          <a:p>
            <a:pPr lvl="0" algn="ctr"/>
            <a:r>
              <a:rPr lang="en-US" b="1">
                <a:solidFill>
                  <a:schemeClr val="bg2"/>
                </a:solidFill>
              </a:rPr>
              <a:t>14</a:t>
            </a:r>
            <a:endParaRPr lang="en-US" sz="2400">
              <a:solidFill>
                <a:schemeClr val="bg2"/>
              </a:solidFill>
            </a:endParaRPr>
          </a:p>
          <a:p>
            <a:pPr algn="ctr"/>
            <a:r>
              <a:rPr lang="en-US">
                <a:solidFill>
                  <a:schemeClr val="bg2"/>
                </a:solidFill>
              </a:rPr>
              <a:t>Countries where employees are based</a:t>
            </a:r>
            <a:endParaRPr lang="en-US" sz="2400">
              <a:solidFill>
                <a:schemeClr val="bg2"/>
              </a:solidFill>
            </a:endParaRPr>
          </a:p>
          <a:p>
            <a:pPr lvl="0"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7" name="Google Shape;295;p43">
            <a:extLst>
              <a:ext uri="{FF2B5EF4-FFF2-40B4-BE49-F238E27FC236}">
                <a16:creationId xmlns:a16="http://schemas.microsoft.com/office/drawing/2014/main" id="{AA967A78-61F0-D4A0-5B0A-DE177A4FF205}"/>
              </a:ext>
            </a:extLst>
          </p:cNvPr>
          <p:cNvSpPr/>
          <p:nvPr/>
        </p:nvSpPr>
        <p:spPr>
          <a:xfrm>
            <a:off x="9686469" y="4817793"/>
            <a:ext cx="1901200" cy="1128039"/>
          </a:xfrm>
          <a:prstGeom prst="roundRect">
            <a:avLst>
              <a:gd name="adj" fmla="val 8897"/>
            </a:avLst>
          </a:prstGeom>
          <a:noFill/>
          <a:ln>
            <a:noFill/>
          </a:ln>
          <a:effectLst/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endParaRPr lang="en-US">
              <a:solidFill>
                <a:schemeClr val="bg2"/>
              </a:solidFill>
            </a:endParaRPr>
          </a:p>
          <a:p>
            <a:pPr lvl="0" algn="ctr"/>
            <a:r>
              <a:rPr lang="en-US" b="1">
                <a:solidFill>
                  <a:schemeClr val="bg2"/>
                </a:solidFill>
              </a:rPr>
              <a:t>24/7</a:t>
            </a:r>
            <a:endParaRPr lang="en-US" sz="2400">
              <a:solidFill>
                <a:schemeClr val="bg2"/>
              </a:solidFill>
            </a:endParaRPr>
          </a:p>
          <a:p>
            <a:pPr algn="ctr"/>
            <a:r>
              <a:rPr lang="en-US">
                <a:solidFill>
                  <a:schemeClr val="bg2"/>
                </a:solidFill>
                <a:latin typeface="Arial"/>
                <a:ea typeface="Outfit"/>
                <a:cs typeface="Arial"/>
              </a:rPr>
              <a:t>Support coverage for your customers</a:t>
            </a:r>
            <a:endParaRPr lang="en-US">
              <a:solidFill>
                <a:schemeClr val="bg2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</a:endParaRPr>
          </a:p>
        </p:txBody>
      </p:sp>
      <p:sp>
        <p:nvSpPr>
          <p:cNvPr id="43" name="Google Shape;1220;p64">
            <a:extLst>
              <a:ext uri="{FF2B5EF4-FFF2-40B4-BE49-F238E27FC236}">
                <a16:creationId xmlns:a16="http://schemas.microsoft.com/office/drawing/2014/main" id="{842DDA4B-1FEC-2430-118C-9BE8712B0FA4}"/>
              </a:ext>
            </a:extLst>
          </p:cNvPr>
          <p:cNvSpPr/>
          <p:nvPr/>
        </p:nvSpPr>
        <p:spPr>
          <a:xfrm>
            <a:off x="9395027" y="326952"/>
            <a:ext cx="1808483" cy="272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0" rIns="0" bIns="0" anchor="ctr" anchorCtr="0">
            <a:noAutofit/>
          </a:bodyPr>
          <a:lstStyle/>
          <a:p>
            <a:pPr algn="ctr"/>
            <a:r>
              <a:rPr lang="en" sz="2800" b="1">
                <a:solidFill>
                  <a:schemeClr val="accent1"/>
                </a:solidFill>
                <a:latin typeface="Arial"/>
                <a:cs typeface="Arial"/>
                <a:sym typeface="Outfit"/>
              </a:rPr>
              <a:t>Snapshot</a:t>
            </a:r>
            <a:endParaRPr lang="en-US" sz="2400">
              <a:solidFill>
                <a:schemeClr val="accent1"/>
              </a:solidFill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3945326-C64D-57FA-B1DF-ABB90E7755A2}"/>
              </a:ext>
            </a:extLst>
          </p:cNvPr>
          <p:cNvCxnSpPr/>
          <p:nvPr/>
        </p:nvCxnSpPr>
        <p:spPr>
          <a:xfrm>
            <a:off x="9776814" y="2107208"/>
            <a:ext cx="14107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9623C53-1FCE-7314-B96B-1396BEECD9D7}"/>
              </a:ext>
            </a:extLst>
          </p:cNvPr>
          <p:cNvCxnSpPr/>
          <p:nvPr/>
        </p:nvCxnSpPr>
        <p:spPr>
          <a:xfrm>
            <a:off x="9840130" y="3352600"/>
            <a:ext cx="14107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4370871-BD82-29FB-50BB-D4313CDCF4E0}"/>
              </a:ext>
            </a:extLst>
          </p:cNvPr>
          <p:cNvCxnSpPr/>
          <p:nvPr/>
        </p:nvCxnSpPr>
        <p:spPr>
          <a:xfrm>
            <a:off x="9903625" y="4870820"/>
            <a:ext cx="14107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1F04AEC-4DA9-310F-76B6-97E0371BE7EF}"/>
              </a:ext>
            </a:extLst>
          </p:cNvPr>
          <p:cNvGrpSpPr/>
          <p:nvPr/>
        </p:nvGrpSpPr>
        <p:grpSpPr>
          <a:xfrm>
            <a:off x="-97692" y="1477768"/>
            <a:ext cx="8687550" cy="4937536"/>
            <a:chOff x="0" y="1492878"/>
            <a:chExt cx="8687550" cy="493753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90CC455-318B-B918-67F5-D6C16B91AFC9}"/>
                </a:ext>
              </a:extLst>
            </p:cNvPr>
            <p:cNvGrpSpPr/>
            <p:nvPr/>
          </p:nvGrpSpPr>
          <p:grpSpPr>
            <a:xfrm>
              <a:off x="0" y="1492878"/>
              <a:ext cx="8687550" cy="4937536"/>
              <a:chOff x="-751" y="1952767"/>
              <a:chExt cx="8687550" cy="4937536"/>
            </a:xfrm>
          </p:grpSpPr>
          <p:pic>
            <p:nvPicPr>
              <p:cNvPr id="1026" name="Picture 2" descr="Vector World Map With All Countries – Maproom">
                <a:extLst>
                  <a:ext uri="{FF2B5EF4-FFF2-40B4-BE49-F238E27FC236}">
                    <a16:creationId xmlns:a16="http://schemas.microsoft.com/office/drawing/2014/main" id="{0C41A08E-4D78-35A6-0596-02AE5399B3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alphaModFix amt="42000"/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51" y="1952767"/>
                <a:ext cx="8687550" cy="4937536"/>
              </a:xfrm>
              <a:prstGeom prst="rect">
                <a:avLst/>
              </a:prstGeom>
              <a:noFill/>
              <a:effectLst>
                <a:softEdge rad="317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Google Shape;1249;p65">
                <a:extLst>
                  <a:ext uri="{FF2B5EF4-FFF2-40B4-BE49-F238E27FC236}">
                    <a16:creationId xmlns:a16="http://schemas.microsoft.com/office/drawing/2014/main" id="{1F7DBEE3-8264-BA70-6BBF-D26C22C5B078}"/>
                  </a:ext>
                </a:extLst>
              </p:cNvPr>
              <p:cNvSpPr/>
              <p:nvPr/>
            </p:nvSpPr>
            <p:spPr>
              <a:xfrm>
                <a:off x="2092388" y="3609783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" name="Google Shape;1249;p65">
                <a:extLst>
                  <a:ext uri="{FF2B5EF4-FFF2-40B4-BE49-F238E27FC236}">
                    <a16:creationId xmlns:a16="http://schemas.microsoft.com/office/drawing/2014/main" id="{5E42C56B-20CB-0564-3E78-FD3D34B9C2B1}"/>
                  </a:ext>
                </a:extLst>
              </p:cNvPr>
              <p:cNvSpPr/>
              <p:nvPr/>
            </p:nvSpPr>
            <p:spPr>
              <a:xfrm>
                <a:off x="1224238" y="3649846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Google Shape;1249;p65">
                <a:extLst>
                  <a:ext uri="{FF2B5EF4-FFF2-40B4-BE49-F238E27FC236}">
                    <a16:creationId xmlns:a16="http://schemas.microsoft.com/office/drawing/2014/main" id="{2845ED53-EC40-C69F-4F67-664DE6B03727}"/>
                  </a:ext>
                </a:extLst>
              </p:cNvPr>
              <p:cNvSpPr/>
              <p:nvPr/>
            </p:nvSpPr>
            <p:spPr>
              <a:xfrm>
                <a:off x="2659878" y="4857801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1249;p65">
                <a:extLst>
                  <a:ext uri="{FF2B5EF4-FFF2-40B4-BE49-F238E27FC236}">
                    <a16:creationId xmlns:a16="http://schemas.microsoft.com/office/drawing/2014/main" id="{3036247B-748E-BC06-E788-616358467501}"/>
                  </a:ext>
                </a:extLst>
              </p:cNvPr>
              <p:cNvSpPr/>
              <p:nvPr/>
            </p:nvSpPr>
            <p:spPr>
              <a:xfrm>
                <a:off x="2927750" y="3748296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1249;p65">
                <a:extLst>
                  <a:ext uri="{FF2B5EF4-FFF2-40B4-BE49-F238E27FC236}">
                    <a16:creationId xmlns:a16="http://schemas.microsoft.com/office/drawing/2014/main" id="{49ABDF2E-03B7-A5CC-AE8E-9FBC5B79B8A7}"/>
                  </a:ext>
                </a:extLst>
              </p:cNvPr>
              <p:cNvSpPr/>
              <p:nvPr/>
            </p:nvSpPr>
            <p:spPr>
              <a:xfrm>
                <a:off x="2432073" y="5618232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1249;p65">
                <a:extLst>
                  <a:ext uri="{FF2B5EF4-FFF2-40B4-BE49-F238E27FC236}">
                    <a16:creationId xmlns:a16="http://schemas.microsoft.com/office/drawing/2014/main" id="{8D62A195-F64F-EB50-6928-8E250D05AFBF}"/>
                  </a:ext>
                </a:extLst>
              </p:cNvPr>
              <p:cNvSpPr/>
              <p:nvPr/>
            </p:nvSpPr>
            <p:spPr>
              <a:xfrm>
                <a:off x="3934319" y="3188570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1249;p65">
                <a:extLst>
                  <a:ext uri="{FF2B5EF4-FFF2-40B4-BE49-F238E27FC236}">
                    <a16:creationId xmlns:a16="http://schemas.microsoft.com/office/drawing/2014/main" id="{FA6D445A-8D93-C2ED-B6A2-9260F00147D8}"/>
                  </a:ext>
                </a:extLst>
              </p:cNvPr>
              <p:cNvSpPr/>
              <p:nvPr/>
            </p:nvSpPr>
            <p:spPr>
              <a:xfrm>
                <a:off x="4354233" y="3222735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249;p65">
                <a:extLst>
                  <a:ext uri="{FF2B5EF4-FFF2-40B4-BE49-F238E27FC236}">
                    <a16:creationId xmlns:a16="http://schemas.microsoft.com/office/drawing/2014/main" id="{07441C2B-D2F3-D09D-FF90-8AF1B39EA2A1}"/>
                  </a:ext>
                </a:extLst>
              </p:cNvPr>
              <p:cNvSpPr/>
              <p:nvPr/>
            </p:nvSpPr>
            <p:spPr>
              <a:xfrm>
                <a:off x="4306960" y="3566752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249;p65">
                <a:extLst>
                  <a:ext uri="{FF2B5EF4-FFF2-40B4-BE49-F238E27FC236}">
                    <a16:creationId xmlns:a16="http://schemas.microsoft.com/office/drawing/2014/main" id="{2B83B38A-6D88-07B9-3B40-A7B0A610FE0A}"/>
                  </a:ext>
                </a:extLst>
              </p:cNvPr>
              <p:cNvSpPr/>
              <p:nvPr/>
            </p:nvSpPr>
            <p:spPr>
              <a:xfrm>
                <a:off x="2145851" y="4471722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249;p65">
                <a:extLst>
                  <a:ext uri="{FF2B5EF4-FFF2-40B4-BE49-F238E27FC236}">
                    <a16:creationId xmlns:a16="http://schemas.microsoft.com/office/drawing/2014/main" id="{438FEF1F-0D45-7AE2-A5F6-5648C24E674D}"/>
                  </a:ext>
                </a:extLst>
              </p:cNvPr>
              <p:cNvSpPr/>
              <p:nvPr/>
            </p:nvSpPr>
            <p:spPr>
              <a:xfrm>
                <a:off x="1451349" y="3961997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249;p65">
                <a:extLst>
                  <a:ext uri="{FF2B5EF4-FFF2-40B4-BE49-F238E27FC236}">
                    <a16:creationId xmlns:a16="http://schemas.microsoft.com/office/drawing/2014/main" id="{9DC59802-F4F0-4147-DC1E-F766AA5A704D}"/>
                  </a:ext>
                </a:extLst>
              </p:cNvPr>
              <p:cNvSpPr/>
              <p:nvPr/>
            </p:nvSpPr>
            <p:spPr>
              <a:xfrm>
                <a:off x="3846550" y="3582672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1249;p65">
                <a:extLst>
                  <a:ext uri="{FF2B5EF4-FFF2-40B4-BE49-F238E27FC236}">
                    <a16:creationId xmlns:a16="http://schemas.microsoft.com/office/drawing/2014/main" id="{52EB6FAB-AA22-3B3A-0421-A9091D3D4BB5}"/>
                  </a:ext>
                </a:extLst>
              </p:cNvPr>
              <p:cNvSpPr/>
              <p:nvPr/>
            </p:nvSpPr>
            <p:spPr>
              <a:xfrm>
                <a:off x="7054291" y="4422810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1249;p65">
                <a:extLst>
                  <a:ext uri="{FF2B5EF4-FFF2-40B4-BE49-F238E27FC236}">
                    <a16:creationId xmlns:a16="http://schemas.microsoft.com/office/drawing/2014/main" id="{B0CE5789-67D1-25C7-A31B-660B9221A9D7}"/>
                  </a:ext>
                </a:extLst>
              </p:cNvPr>
              <p:cNvSpPr/>
              <p:nvPr/>
            </p:nvSpPr>
            <p:spPr>
              <a:xfrm>
                <a:off x="1648510" y="3508167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1249;p65">
                <a:extLst>
                  <a:ext uri="{FF2B5EF4-FFF2-40B4-BE49-F238E27FC236}">
                    <a16:creationId xmlns:a16="http://schemas.microsoft.com/office/drawing/2014/main" id="{47AFBAA4-3E6C-DAC7-510B-C8017407ED6B}"/>
                  </a:ext>
                </a:extLst>
              </p:cNvPr>
              <p:cNvSpPr/>
              <p:nvPr/>
            </p:nvSpPr>
            <p:spPr>
              <a:xfrm>
                <a:off x="5822288" y="4108076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1249;p65">
                <a:extLst>
                  <a:ext uri="{FF2B5EF4-FFF2-40B4-BE49-F238E27FC236}">
                    <a16:creationId xmlns:a16="http://schemas.microsoft.com/office/drawing/2014/main" id="{7E7F27AC-B844-5562-298F-C6C825A3F394}"/>
                  </a:ext>
                </a:extLst>
              </p:cNvPr>
              <p:cNvSpPr/>
              <p:nvPr/>
            </p:nvSpPr>
            <p:spPr>
              <a:xfrm>
                <a:off x="6128319" y="4033728"/>
                <a:ext cx="394321" cy="570864"/>
              </a:xfrm>
              <a:custGeom>
                <a:avLst/>
                <a:gdLst/>
                <a:ahLst/>
                <a:cxnLst/>
                <a:rect l="l" t="t" r="r" b="b"/>
                <a:pathLst>
                  <a:path w="1516618" h="2195631" extrusionOk="0">
                    <a:moveTo>
                      <a:pt x="1516618" y="758309"/>
                    </a:moveTo>
                    <a:cubicBezTo>
                      <a:pt x="1516618" y="339328"/>
                      <a:pt x="1176933" y="0"/>
                      <a:pt x="758309" y="0"/>
                    </a:cubicBezTo>
                    <a:cubicBezTo>
                      <a:pt x="339685" y="0"/>
                      <a:pt x="0" y="339328"/>
                      <a:pt x="0" y="758309"/>
                    </a:cubicBezTo>
                    <a:cubicBezTo>
                      <a:pt x="0" y="904756"/>
                      <a:pt x="41434" y="1041559"/>
                      <a:pt x="113586" y="1157645"/>
                    </a:cubicBezTo>
                    <a:lnTo>
                      <a:pt x="113586" y="1157645"/>
                    </a:lnTo>
                    <a:lnTo>
                      <a:pt x="758666" y="2195632"/>
                    </a:lnTo>
                    <a:lnTo>
                      <a:pt x="1403747" y="1157645"/>
                    </a:lnTo>
                    <a:lnTo>
                      <a:pt x="1403747" y="1157645"/>
                    </a:lnTo>
                    <a:cubicBezTo>
                      <a:pt x="1475184" y="1041559"/>
                      <a:pt x="1516618" y="904756"/>
                      <a:pt x="1516618" y="7583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60DF"/>
                  </a:gs>
                  <a:gs pos="50000">
                    <a:srgbClr val="2360DF">
                      <a:alpha val="50196"/>
                    </a:srgbClr>
                  </a:gs>
                  <a:gs pos="100000">
                    <a:srgbClr val="2360DF">
                      <a:alpha val="0"/>
                    </a:srgbClr>
                  </a:gs>
                </a:gsLst>
                <a:lin ang="16200038" scaled="0"/>
              </a:gra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endParaRPr sz="1867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" name="Google Shape;1249;p65">
              <a:extLst>
                <a:ext uri="{FF2B5EF4-FFF2-40B4-BE49-F238E27FC236}">
                  <a16:creationId xmlns:a16="http://schemas.microsoft.com/office/drawing/2014/main" id="{DF3DB513-51A6-EB2C-B3CF-4FFC722C2203}"/>
                </a:ext>
              </a:extLst>
            </p:cNvPr>
            <p:cNvSpPr/>
            <p:nvPr/>
          </p:nvSpPr>
          <p:spPr>
            <a:xfrm>
              <a:off x="6442981" y="4137095"/>
              <a:ext cx="394321" cy="570864"/>
            </a:xfrm>
            <a:custGeom>
              <a:avLst/>
              <a:gdLst/>
              <a:ahLst/>
              <a:cxnLst/>
              <a:rect l="l" t="t" r="r" b="b"/>
              <a:pathLst>
                <a:path w="1516618" h="2195631" extrusionOk="0">
                  <a:moveTo>
                    <a:pt x="1516618" y="758309"/>
                  </a:moveTo>
                  <a:cubicBezTo>
                    <a:pt x="1516618" y="339328"/>
                    <a:pt x="1176933" y="0"/>
                    <a:pt x="758309" y="0"/>
                  </a:cubicBezTo>
                  <a:cubicBezTo>
                    <a:pt x="339685" y="0"/>
                    <a:pt x="0" y="339328"/>
                    <a:pt x="0" y="758309"/>
                  </a:cubicBezTo>
                  <a:cubicBezTo>
                    <a:pt x="0" y="904756"/>
                    <a:pt x="41434" y="1041559"/>
                    <a:pt x="113586" y="1157645"/>
                  </a:cubicBezTo>
                  <a:lnTo>
                    <a:pt x="113586" y="1157645"/>
                  </a:lnTo>
                  <a:lnTo>
                    <a:pt x="758666" y="2195632"/>
                  </a:lnTo>
                  <a:lnTo>
                    <a:pt x="1403747" y="1157645"/>
                  </a:lnTo>
                  <a:lnTo>
                    <a:pt x="1403747" y="1157645"/>
                  </a:lnTo>
                  <a:cubicBezTo>
                    <a:pt x="1475184" y="1041559"/>
                    <a:pt x="1516618" y="904756"/>
                    <a:pt x="1516618" y="758309"/>
                  </a:cubicBezTo>
                  <a:close/>
                </a:path>
              </a:pathLst>
            </a:custGeom>
            <a:gradFill>
              <a:gsLst>
                <a:gs pos="0">
                  <a:srgbClr val="2360DF"/>
                </a:gs>
                <a:gs pos="50000">
                  <a:srgbClr val="2360DF">
                    <a:alpha val="50196"/>
                  </a:srgbClr>
                </a:gs>
                <a:gs pos="100000">
                  <a:srgbClr val="2360DF">
                    <a:alpha val="0"/>
                  </a:srgbClr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Google Shape;1249;p65">
            <a:extLst>
              <a:ext uri="{FF2B5EF4-FFF2-40B4-BE49-F238E27FC236}">
                <a16:creationId xmlns:a16="http://schemas.microsoft.com/office/drawing/2014/main" id="{F824038D-1B6A-26E4-3809-271002344FAF}"/>
              </a:ext>
            </a:extLst>
          </p:cNvPr>
          <p:cNvSpPr/>
          <p:nvPr/>
        </p:nvSpPr>
        <p:spPr>
          <a:xfrm>
            <a:off x="1634027" y="2636491"/>
            <a:ext cx="394321" cy="57086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2360DF"/>
              </a:gs>
              <a:gs pos="50000">
                <a:srgbClr val="2360DF">
                  <a:alpha val="50196"/>
                </a:srgbClr>
              </a:gs>
              <a:gs pos="100000">
                <a:srgbClr val="2360DF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249;p65">
            <a:extLst>
              <a:ext uri="{FF2B5EF4-FFF2-40B4-BE49-F238E27FC236}">
                <a16:creationId xmlns:a16="http://schemas.microsoft.com/office/drawing/2014/main" id="{8514B888-7417-E5E8-67E1-A93C7EDCA77D}"/>
              </a:ext>
            </a:extLst>
          </p:cNvPr>
          <p:cNvSpPr/>
          <p:nvPr/>
        </p:nvSpPr>
        <p:spPr>
          <a:xfrm>
            <a:off x="3502148" y="6004914"/>
            <a:ext cx="394321" cy="57086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2360DF"/>
              </a:gs>
              <a:gs pos="50000">
                <a:srgbClr val="2360DF">
                  <a:alpha val="50196"/>
                </a:srgbClr>
              </a:gs>
              <a:gs pos="100000">
                <a:srgbClr val="2360DF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DE35FF-8F51-9CDD-CE1B-F1FFBE35F447}"/>
              </a:ext>
            </a:extLst>
          </p:cNvPr>
          <p:cNvSpPr txBox="1"/>
          <p:nvPr/>
        </p:nvSpPr>
        <p:spPr>
          <a:xfrm>
            <a:off x="3333320" y="6133082"/>
            <a:ext cx="7193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/>
              <a:t>Teams</a:t>
            </a:r>
          </a:p>
        </p:txBody>
      </p:sp>
      <p:sp>
        <p:nvSpPr>
          <p:cNvPr id="29" name="Google Shape;1249;p65">
            <a:extLst>
              <a:ext uri="{FF2B5EF4-FFF2-40B4-BE49-F238E27FC236}">
                <a16:creationId xmlns:a16="http://schemas.microsoft.com/office/drawing/2014/main" id="{9B84D295-A3E4-2353-080E-C18B706EDF63}"/>
              </a:ext>
            </a:extLst>
          </p:cNvPr>
          <p:cNvSpPr/>
          <p:nvPr/>
        </p:nvSpPr>
        <p:spPr>
          <a:xfrm>
            <a:off x="4224671" y="6004914"/>
            <a:ext cx="394321" cy="57086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9E0000"/>
              </a:gs>
              <a:gs pos="50000">
                <a:srgbClr val="C00000">
                  <a:alpha val="50000"/>
                </a:srgbClr>
              </a:gs>
              <a:gs pos="100000">
                <a:srgbClr val="C00000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31E77C8-9DAB-000E-6259-B5BD19FF7893}"/>
              </a:ext>
            </a:extLst>
          </p:cNvPr>
          <p:cNvSpPr txBox="1"/>
          <p:nvPr/>
        </p:nvSpPr>
        <p:spPr>
          <a:xfrm>
            <a:off x="3908576" y="6140776"/>
            <a:ext cx="1029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/>
              <a:t>Datacenters</a:t>
            </a:r>
          </a:p>
        </p:txBody>
      </p:sp>
      <p:sp>
        <p:nvSpPr>
          <p:cNvPr id="36" name="Google Shape;1249;p65">
            <a:extLst>
              <a:ext uri="{FF2B5EF4-FFF2-40B4-BE49-F238E27FC236}">
                <a16:creationId xmlns:a16="http://schemas.microsoft.com/office/drawing/2014/main" id="{86768A40-BA19-A00A-0B19-DF2E670848B4}"/>
              </a:ext>
            </a:extLst>
          </p:cNvPr>
          <p:cNvSpPr/>
          <p:nvPr/>
        </p:nvSpPr>
        <p:spPr>
          <a:xfrm>
            <a:off x="2072276" y="3214814"/>
            <a:ext cx="339041" cy="49083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9E0000"/>
              </a:gs>
              <a:gs pos="50000">
                <a:srgbClr val="C00000">
                  <a:alpha val="50000"/>
                </a:srgbClr>
              </a:gs>
              <a:gs pos="100000">
                <a:srgbClr val="C00000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1249;p65">
            <a:extLst>
              <a:ext uri="{FF2B5EF4-FFF2-40B4-BE49-F238E27FC236}">
                <a16:creationId xmlns:a16="http://schemas.microsoft.com/office/drawing/2014/main" id="{0E1C9B0F-014A-2B7B-5B9C-737DC62C04C8}"/>
              </a:ext>
            </a:extLst>
          </p:cNvPr>
          <p:cNvSpPr/>
          <p:nvPr/>
        </p:nvSpPr>
        <p:spPr>
          <a:xfrm>
            <a:off x="1241659" y="3267470"/>
            <a:ext cx="339041" cy="49083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9E0000"/>
              </a:gs>
              <a:gs pos="50000">
                <a:srgbClr val="C00000">
                  <a:alpha val="50000"/>
                </a:srgbClr>
              </a:gs>
              <a:gs pos="100000">
                <a:srgbClr val="C00000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249;p65">
            <a:extLst>
              <a:ext uri="{FF2B5EF4-FFF2-40B4-BE49-F238E27FC236}">
                <a16:creationId xmlns:a16="http://schemas.microsoft.com/office/drawing/2014/main" id="{A60717BC-639E-BA2A-5F73-F2047A660F90}"/>
              </a:ext>
            </a:extLst>
          </p:cNvPr>
          <p:cNvSpPr/>
          <p:nvPr/>
        </p:nvSpPr>
        <p:spPr>
          <a:xfrm>
            <a:off x="1744506" y="2681991"/>
            <a:ext cx="339041" cy="49083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9E0000"/>
              </a:gs>
              <a:gs pos="50000">
                <a:srgbClr val="C00000">
                  <a:alpha val="50000"/>
                </a:srgbClr>
              </a:gs>
              <a:gs pos="100000">
                <a:srgbClr val="C00000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1249;p65">
            <a:extLst>
              <a:ext uri="{FF2B5EF4-FFF2-40B4-BE49-F238E27FC236}">
                <a16:creationId xmlns:a16="http://schemas.microsoft.com/office/drawing/2014/main" id="{40C776EF-1F73-A732-2635-10320D23F3D1}"/>
              </a:ext>
            </a:extLst>
          </p:cNvPr>
          <p:cNvSpPr/>
          <p:nvPr/>
        </p:nvSpPr>
        <p:spPr>
          <a:xfrm>
            <a:off x="3916294" y="2809753"/>
            <a:ext cx="339041" cy="49083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9E0000"/>
              </a:gs>
              <a:gs pos="50000">
                <a:srgbClr val="C00000">
                  <a:alpha val="50000"/>
                </a:srgbClr>
              </a:gs>
              <a:gs pos="100000">
                <a:srgbClr val="C00000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1249;p65">
            <a:extLst>
              <a:ext uri="{FF2B5EF4-FFF2-40B4-BE49-F238E27FC236}">
                <a16:creationId xmlns:a16="http://schemas.microsoft.com/office/drawing/2014/main" id="{A59A5AE9-6217-1A3D-A18F-8FDE1C30BED3}"/>
              </a:ext>
            </a:extLst>
          </p:cNvPr>
          <p:cNvSpPr/>
          <p:nvPr/>
        </p:nvSpPr>
        <p:spPr>
          <a:xfrm>
            <a:off x="4301052" y="2702661"/>
            <a:ext cx="339041" cy="49083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9E0000"/>
              </a:gs>
              <a:gs pos="50000">
                <a:srgbClr val="C00000">
                  <a:alpha val="50000"/>
                </a:srgbClr>
              </a:gs>
              <a:gs pos="100000">
                <a:srgbClr val="C00000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1249;p65">
            <a:extLst>
              <a:ext uri="{FF2B5EF4-FFF2-40B4-BE49-F238E27FC236}">
                <a16:creationId xmlns:a16="http://schemas.microsoft.com/office/drawing/2014/main" id="{7EF8D29D-EDFD-17F7-393F-EB2B4EE62886}"/>
              </a:ext>
            </a:extLst>
          </p:cNvPr>
          <p:cNvSpPr/>
          <p:nvPr/>
        </p:nvSpPr>
        <p:spPr>
          <a:xfrm>
            <a:off x="6456279" y="4260606"/>
            <a:ext cx="339041" cy="49083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9E0000"/>
              </a:gs>
              <a:gs pos="50000">
                <a:srgbClr val="C00000">
                  <a:alpha val="50000"/>
                </a:srgbClr>
              </a:gs>
              <a:gs pos="100000">
                <a:srgbClr val="C00000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249;p65">
            <a:extLst>
              <a:ext uri="{FF2B5EF4-FFF2-40B4-BE49-F238E27FC236}">
                <a16:creationId xmlns:a16="http://schemas.microsoft.com/office/drawing/2014/main" id="{2F73AAEA-AA08-3166-67CD-DAEEAE5EF9D6}"/>
              </a:ext>
            </a:extLst>
          </p:cNvPr>
          <p:cNvSpPr/>
          <p:nvPr/>
        </p:nvSpPr>
        <p:spPr>
          <a:xfrm>
            <a:off x="7647257" y="4988740"/>
            <a:ext cx="367854" cy="49083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9E0000"/>
              </a:gs>
              <a:gs pos="50000">
                <a:srgbClr val="C00000">
                  <a:alpha val="50000"/>
                </a:srgbClr>
              </a:gs>
              <a:gs pos="100000">
                <a:srgbClr val="C00000">
                  <a:alpha val="0"/>
                </a:srgbClr>
              </a:gs>
            </a:gsLst>
            <a:lin ang="16200038" scaled="0"/>
          </a:gradFill>
          <a:ln w="38100">
            <a:solidFill>
              <a:schemeClr val="tx1"/>
            </a:solidFill>
            <a:prstDash val="dash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r>
              <a:rPr lang="en-US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Q2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1249;p65">
            <a:extLst>
              <a:ext uri="{FF2B5EF4-FFF2-40B4-BE49-F238E27FC236}">
                <a16:creationId xmlns:a16="http://schemas.microsoft.com/office/drawing/2014/main" id="{8B95AECD-0CFF-7B51-AB8D-D302E3E456EB}"/>
              </a:ext>
            </a:extLst>
          </p:cNvPr>
          <p:cNvSpPr/>
          <p:nvPr/>
        </p:nvSpPr>
        <p:spPr>
          <a:xfrm>
            <a:off x="5901556" y="3699840"/>
            <a:ext cx="394321" cy="570864"/>
          </a:xfrm>
          <a:custGeom>
            <a:avLst/>
            <a:gdLst/>
            <a:ahLst/>
            <a:cxnLst/>
            <a:rect l="l" t="t" r="r" b="b"/>
            <a:pathLst>
              <a:path w="1516618" h="2195631" extrusionOk="0">
                <a:moveTo>
                  <a:pt x="1516618" y="758309"/>
                </a:moveTo>
                <a:cubicBezTo>
                  <a:pt x="1516618" y="339328"/>
                  <a:pt x="1176933" y="0"/>
                  <a:pt x="758309" y="0"/>
                </a:cubicBezTo>
                <a:cubicBezTo>
                  <a:pt x="339685" y="0"/>
                  <a:pt x="0" y="339328"/>
                  <a:pt x="0" y="758309"/>
                </a:cubicBezTo>
                <a:cubicBezTo>
                  <a:pt x="0" y="904756"/>
                  <a:pt x="41434" y="1041559"/>
                  <a:pt x="113586" y="1157645"/>
                </a:cubicBezTo>
                <a:lnTo>
                  <a:pt x="113586" y="1157645"/>
                </a:lnTo>
                <a:lnTo>
                  <a:pt x="758666" y="2195632"/>
                </a:lnTo>
                <a:lnTo>
                  <a:pt x="1403747" y="1157645"/>
                </a:lnTo>
                <a:lnTo>
                  <a:pt x="1403747" y="1157645"/>
                </a:lnTo>
                <a:cubicBezTo>
                  <a:pt x="1475184" y="1041559"/>
                  <a:pt x="1516618" y="904756"/>
                  <a:pt x="1516618" y="758309"/>
                </a:cubicBezTo>
                <a:close/>
              </a:path>
            </a:pathLst>
          </a:custGeom>
          <a:gradFill>
            <a:gsLst>
              <a:gs pos="0">
                <a:srgbClr val="2360DF"/>
              </a:gs>
              <a:gs pos="50000">
                <a:srgbClr val="2360DF">
                  <a:alpha val="50196"/>
                </a:srgbClr>
              </a:gs>
              <a:gs pos="100000">
                <a:srgbClr val="2360DF">
                  <a:alpha val="0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AFA980A-B04B-965D-7E2F-B21F19F717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9284" b="39418"/>
          <a:stretch>
            <a:fillRect/>
          </a:stretch>
        </p:blipFill>
        <p:spPr>
          <a:xfrm>
            <a:off x="10516831" y="6431579"/>
            <a:ext cx="1371089" cy="2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96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873B3D-10B0-08B2-4CFD-C70511B1030D}"/>
              </a:ext>
            </a:extLst>
          </p:cNvPr>
          <p:cNvSpPr/>
          <p:nvPr/>
        </p:nvSpPr>
        <p:spPr>
          <a:xfrm>
            <a:off x="-6" y="4653592"/>
            <a:ext cx="12192005" cy="220440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4" name="Google Shape;834;p55" title="data-fabric-circles.png"/>
          <p:cNvPicPr preferRelativeResize="0"/>
          <p:nvPr/>
        </p:nvPicPr>
        <p:blipFill rotWithShape="1">
          <a:blip r:embed="rId3">
            <a:alphaModFix amt="8000"/>
          </a:blip>
          <a:srcRect t="-4819" b="54086"/>
          <a:stretch/>
        </p:blipFill>
        <p:spPr>
          <a:xfrm>
            <a:off x="1" y="4489568"/>
            <a:ext cx="12192004" cy="2368433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55"/>
          <p:cNvSpPr/>
          <p:nvPr/>
        </p:nvSpPr>
        <p:spPr>
          <a:xfrm>
            <a:off x="4225967" y="2067933"/>
            <a:ext cx="3741200" cy="3740800"/>
          </a:xfrm>
          <a:prstGeom prst="donut">
            <a:avLst>
              <a:gd name="adj" fmla="val 1773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M PLUS Rounded 1c"/>
              <a:ea typeface="M PLUS Rounded 1c"/>
              <a:cs typeface="M PLUS Rounded 1c"/>
              <a:sym typeface="M PLUS Rounded 1c"/>
            </a:endParaRPr>
          </a:p>
        </p:txBody>
      </p:sp>
      <p:sp>
        <p:nvSpPr>
          <p:cNvPr id="836" name="Google Shape;836;p55"/>
          <p:cNvSpPr txBox="1">
            <a:spLocks noGrp="1"/>
          </p:cNvSpPr>
          <p:nvPr>
            <p:ph type="title"/>
          </p:nvPr>
        </p:nvSpPr>
        <p:spPr>
          <a:xfrm>
            <a:off x="377533" y="326775"/>
            <a:ext cx="10872800" cy="517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r>
              <a:rPr lang="en-US" b="1">
                <a:latin typeface="Arial"/>
                <a:cs typeface="Arial"/>
              </a:rPr>
              <a:t>Delivering Differentiated Value to </a:t>
            </a:r>
            <a:r>
              <a:rPr lang="en-US" b="1" err="1">
                <a:latin typeface="Arial"/>
                <a:cs typeface="Arial"/>
              </a:rPr>
              <a:t>Alvaria</a:t>
            </a:r>
            <a:endParaRPr b="1"/>
          </a:p>
        </p:txBody>
      </p:sp>
      <p:cxnSp>
        <p:nvCxnSpPr>
          <p:cNvPr id="837" name="Google Shape;837;p55"/>
          <p:cNvCxnSpPr>
            <a:stCxn id="838" idx="6"/>
            <a:endCxn id="839" idx="2"/>
          </p:cNvCxnSpPr>
          <p:nvPr/>
        </p:nvCxnSpPr>
        <p:spPr>
          <a:xfrm>
            <a:off x="4122640" y="1666184"/>
            <a:ext cx="39464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40" name="Google Shape;840;p55"/>
          <p:cNvSpPr txBox="1"/>
          <p:nvPr/>
        </p:nvSpPr>
        <p:spPr>
          <a:xfrm>
            <a:off x="3853200" y="1765431"/>
            <a:ext cx="423200" cy="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" sz="1067" b="1">
                <a:solidFill>
                  <a:srgbClr val="313E4A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Unify</a:t>
            </a:r>
            <a:endParaRPr sz="1067" b="1">
              <a:solidFill>
                <a:srgbClr val="313E4A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sp>
        <p:nvSpPr>
          <p:cNvPr id="841" name="Google Shape;841;p55"/>
          <p:cNvSpPr txBox="1"/>
          <p:nvPr/>
        </p:nvSpPr>
        <p:spPr>
          <a:xfrm>
            <a:off x="4814661" y="1765430"/>
            <a:ext cx="547241" cy="118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" sz="1067" b="1">
                <a:solidFill>
                  <a:schemeClr val="dk1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Reveal</a:t>
            </a:r>
            <a:endParaRPr sz="1067" b="1">
              <a:solidFill>
                <a:schemeClr val="dk1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sp>
        <p:nvSpPr>
          <p:cNvPr id="842" name="Google Shape;842;p55"/>
          <p:cNvSpPr txBox="1"/>
          <p:nvPr/>
        </p:nvSpPr>
        <p:spPr>
          <a:xfrm>
            <a:off x="5906027" y="1765431"/>
            <a:ext cx="423200" cy="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" sz="1067" b="1">
                <a:solidFill>
                  <a:schemeClr val="dk1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Assist</a:t>
            </a:r>
            <a:endParaRPr sz="1067" b="1">
              <a:solidFill>
                <a:schemeClr val="dk1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sp>
        <p:nvSpPr>
          <p:cNvPr id="843" name="Google Shape;843;p55"/>
          <p:cNvSpPr txBox="1"/>
          <p:nvPr/>
        </p:nvSpPr>
        <p:spPr>
          <a:xfrm>
            <a:off x="6900135" y="1765431"/>
            <a:ext cx="423200" cy="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" sz="1067" b="1">
                <a:solidFill>
                  <a:schemeClr val="dk1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Act</a:t>
            </a:r>
            <a:endParaRPr sz="1067" b="1">
              <a:solidFill>
                <a:schemeClr val="dk1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sp>
        <p:nvSpPr>
          <p:cNvPr id="844" name="Google Shape;844;p55"/>
          <p:cNvSpPr txBox="1"/>
          <p:nvPr/>
        </p:nvSpPr>
        <p:spPr>
          <a:xfrm>
            <a:off x="7915779" y="1765431"/>
            <a:ext cx="423200" cy="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en" sz="1067" b="1">
                <a:solidFill>
                  <a:schemeClr val="dk1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Refine</a:t>
            </a:r>
            <a:endParaRPr sz="1067" b="1">
              <a:solidFill>
                <a:schemeClr val="dk1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sp>
        <p:nvSpPr>
          <p:cNvPr id="838" name="Google Shape;838;p55"/>
          <p:cNvSpPr/>
          <p:nvPr/>
        </p:nvSpPr>
        <p:spPr>
          <a:xfrm>
            <a:off x="4006640" y="1608184"/>
            <a:ext cx="116000" cy="116000"/>
          </a:xfrm>
          <a:prstGeom prst="ellipse">
            <a:avLst/>
          </a:prstGeom>
          <a:solidFill>
            <a:srgbClr val="2360D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845" name="Google Shape;845;p55"/>
          <p:cNvSpPr/>
          <p:nvPr/>
        </p:nvSpPr>
        <p:spPr>
          <a:xfrm>
            <a:off x="5022285" y="1608184"/>
            <a:ext cx="116000" cy="116000"/>
          </a:xfrm>
          <a:prstGeom prst="ellipse">
            <a:avLst/>
          </a:prstGeom>
          <a:solidFill>
            <a:srgbClr val="2360D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846" name="Google Shape;846;p55"/>
          <p:cNvSpPr/>
          <p:nvPr/>
        </p:nvSpPr>
        <p:spPr>
          <a:xfrm>
            <a:off x="6037929" y="1608184"/>
            <a:ext cx="116000" cy="116000"/>
          </a:xfrm>
          <a:prstGeom prst="ellipse">
            <a:avLst/>
          </a:prstGeom>
          <a:solidFill>
            <a:srgbClr val="2360D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847" name="Google Shape;847;p55"/>
          <p:cNvSpPr/>
          <p:nvPr/>
        </p:nvSpPr>
        <p:spPr>
          <a:xfrm>
            <a:off x="7053573" y="1608184"/>
            <a:ext cx="116000" cy="116000"/>
          </a:xfrm>
          <a:prstGeom prst="ellipse">
            <a:avLst/>
          </a:prstGeom>
          <a:solidFill>
            <a:srgbClr val="2360D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839" name="Google Shape;839;p55"/>
          <p:cNvSpPr/>
          <p:nvPr/>
        </p:nvSpPr>
        <p:spPr>
          <a:xfrm>
            <a:off x="8069219" y="1608184"/>
            <a:ext cx="116000" cy="116000"/>
          </a:xfrm>
          <a:prstGeom prst="ellipse">
            <a:avLst/>
          </a:prstGeom>
          <a:solidFill>
            <a:srgbClr val="2360D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848" name="Google Shape;848;p55"/>
          <p:cNvSpPr/>
          <p:nvPr/>
        </p:nvSpPr>
        <p:spPr>
          <a:xfrm>
            <a:off x="6559107" y="2837417"/>
            <a:ext cx="945631" cy="1476931"/>
          </a:xfrm>
          <a:custGeom>
            <a:avLst/>
            <a:gdLst/>
            <a:ahLst/>
            <a:cxnLst/>
            <a:rect l="l" t="t" r="r" b="b"/>
            <a:pathLst>
              <a:path w="2306417" h="3602269" extrusionOk="0">
                <a:moveTo>
                  <a:pt x="960965" y="137"/>
                </a:moveTo>
                <a:cubicBezTo>
                  <a:pt x="952930" y="137"/>
                  <a:pt x="944827" y="618"/>
                  <a:pt x="936655" y="1648"/>
                </a:cubicBezTo>
                <a:cubicBezTo>
                  <a:pt x="883160" y="8375"/>
                  <a:pt x="836258" y="36246"/>
                  <a:pt x="804669" y="80250"/>
                </a:cubicBezTo>
                <a:lnTo>
                  <a:pt x="35822" y="1152062"/>
                </a:lnTo>
                <a:cubicBezTo>
                  <a:pt x="-19871" y="1229909"/>
                  <a:pt x="-9639" y="1337413"/>
                  <a:pt x="59651" y="1402080"/>
                </a:cubicBezTo>
                <a:cubicBezTo>
                  <a:pt x="270885" y="1599719"/>
                  <a:pt x="430615" y="1849257"/>
                  <a:pt x="521811" y="2123921"/>
                </a:cubicBezTo>
                <a:cubicBezTo>
                  <a:pt x="613006" y="2398653"/>
                  <a:pt x="634088" y="2694116"/>
                  <a:pt x="582860" y="2978459"/>
                </a:cubicBezTo>
                <a:cubicBezTo>
                  <a:pt x="565898" y="3072096"/>
                  <a:pt x="622071" y="3164497"/>
                  <a:pt x="713542" y="3193398"/>
                </a:cubicBezTo>
                <a:lnTo>
                  <a:pt x="1971261" y="3593208"/>
                </a:lnTo>
                <a:cubicBezTo>
                  <a:pt x="2022765" y="3609478"/>
                  <a:pt x="2077084" y="3603711"/>
                  <a:pt x="2124193" y="3576938"/>
                </a:cubicBezTo>
                <a:cubicBezTo>
                  <a:pt x="2170890" y="3550371"/>
                  <a:pt x="2203302" y="3507191"/>
                  <a:pt x="2215457" y="3455224"/>
                </a:cubicBezTo>
                <a:cubicBezTo>
                  <a:pt x="2360629" y="2838141"/>
                  <a:pt x="2331581" y="2193324"/>
                  <a:pt x="2131541" y="1590383"/>
                </a:cubicBezTo>
                <a:cubicBezTo>
                  <a:pt x="1934247" y="995749"/>
                  <a:pt x="1579215" y="467841"/>
                  <a:pt x="1104008" y="61921"/>
                </a:cubicBezTo>
                <a:lnTo>
                  <a:pt x="1083132" y="44828"/>
                </a:lnTo>
                <a:cubicBezTo>
                  <a:pt x="1048247" y="15515"/>
                  <a:pt x="1005602" y="0"/>
                  <a:pt x="9609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3831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55"/>
          <p:cNvSpPr/>
          <p:nvPr/>
        </p:nvSpPr>
        <p:spPr>
          <a:xfrm>
            <a:off x="6125762" y="4196120"/>
            <a:ext cx="1279581" cy="1144133"/>
          </a:xfrm>
          <a:custGeom>
            <a:avLst/>
            <a:gdLst/>
            <a:ahLst/>
            <a:cxnLst/>
            <a:rect l="l" t="t" r="r" b="b"/>
            <a:pathLst>
              <a:path w="3120931" h="2790569" extrusionOk="0">
                <a:moveTo>
                  <a:pt x="1679092" y="0"/>
                </a:moveTo>
                <a:cubicBezTo>
                  <a:pt x="1603553" y="0"/>
                  <a:pt x="1531723" y="42905"/>
                  <a:pt x="1498143" y="113820"/>
                </a:cubicBezTo>
                <a:cubicBezTo>
                  <a:pt x="1375632" y="372282"/>
                  <a:pt x="1188709" y="598754"/>
                  <a:pt x="957629" y="768727"/>
                </a:cubicBezTo>
                <a:cubicBezTo>
                  <a:pt x="726549" y="938770"/>
                  <a:pt x="454678" y="1049844"/>
                  <a:pt x="171477" y="1089935"/>
                </a:cubicBezTo>
                <a:cubicBezTo>
                  <a:pt x="73070" y="1103870"/>
                  <a:pt x="-614" y="1189612"/>
                  <a:pt x="4" y="1289359"/>
                </a:cubicBezTo>
                <a:lnTo>
                  <a:pt x="7970" y="2591487"/>
                </a:lnTo>
                <a:cubicBezTo>
                  <a:pt x="8244" y="2648259"/>
                  <a:pt x="31455" y="2700501"/>
                  <a:pt x="73208" y="2738669"/>
                </a:cubicBezTo>
                <a:cubicBezTo>
                  <a:pt x="114548" y="2776426"/>
                  <a:pt x="168112" y="2794618"/>
                  <a:pt x="223804" y="2789813"/>
                </a:cubicBezTo>
                <a:cubicBezTo>
                  <a:pt x="852424" y="2735717"/>
                  <a:pt x="1453781" y="2509108"/>
                  <a:pt x="1962912" y="2134493"/>
                </a:cubicBezTo>
                <a:cubicBezTo>
                  <a:pt x="2472043" y="1759877"/>
                  <a:pt x="2867248" y="1253250"/>
                  <a:pt x="3105744" y="669324"/>
                </a:cubicBezTo>
                <a:lnTo>
                  <a:pt x="3110139" y="658615"/>
                </a:lnTo>
                <a:cubicBezTo>
                  <a:pt x="3126964" y="609669"/>
                  <a:pt x="3124079" y="557221"/>
                  <a:pt x="3101761" y="509785"/>
                </a:cubicBezTo>
                <a:cubicBezTo>
                  <a:pt x="3077726" y="458710"/>
                  <a:pt x="3034875" y="421159"/>
                  <a:pt x="2981036" y="404066"/>
                </a:cubicBezTo>
                <a:lnTo>
                  <a:pt x="1739660" y="9474"/>
                </a:lnTo>
                <a:cubicBezTo>
                  <a:pt x="1719677" y="3089"/>
                  <a:pt x="1699282" y="69"/>
                  <a:pt x="1679161" y="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3831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55"/>
          <p:cNvSpPr/>
          <p:nvPr/>
        </p:nvSpPr>
        <p:spPr>
          <a:xfrm>
            <a:off x="4788772" y="4203986"/>
            <a:ext cx="1287045" cy="1137497"/>
          </a:xfrm>
          <a:custGeom>
            <a:avLst/>
            <a:gdLst/>
            <a:ahLst/>
            <a:cxnLst/>
            <a:rect l="l" t="t" r="r" b="b"/>
            <a:pathLst>
              <a:path w="3139134" h="2774385" extrusionOk="0">
                <a:moveTo>
                  <a:pt x="2871378" y="2769320"/>
                </a:moveTo>
                <a:lnTo>
                  <a:pt x="2933801" y="2773850"/>
                </a:lnTo>
                <a:cubicBezTo>
                  <a:pt x="2987639" y="2777832"/>
                  <a:pt x="3038937" y="2759503"/>
                  <a:pt x="3078354" y="2722570"/>
                </a:cubicBezTo>
                <a:cubicBezTo>
                  <a:pt x="3117978" y="2685499"/>
                  <a:pt x="3139541" y="2635249"/>
                  <a:pt x="3139129" y="2581154"/>
                </a:cubicBezTo>
                <a:lnTo>
                  <a:pt x="3130819" y="1263580"/>
                </a:lnTo>
                <a:cubicBezTo>
                  <a:pt x="3130339" y="1167335"/>
                  <a:pt x="3058645" y="1086055"/>
                  <a:pt x="2964016" y="1074384"/>
                </a:cubicBezTo>
                <a:cubicBezTo>
                  <a:pt x="2677381" y="1038412"/>
                  <a:pt x="2401802" y="930359"/>
                  <a:pt x="2166808" y="761965"/>
                </a:cubicBezTo>
                <a:cubicBezTo>
                  <a:pt x="1931539" y="593363"/>
                  <a:pt x="1740838" y="366960"/>
                  <a:pt x="1615169" y="107125"/>
                </a:cubicBezTo>
                <a:cubicBezTo>
                  <a:pt x="1573829" y="21314"/>
                  <a:pt x="1473843" y="-20493"/>
                  <a:pt x="1382579" y="9850"/>
                </a:cubicBezTo>
                <a:lnTo>
                  <a:pt x="131657" y="424899"/>
                </a:lnTo>
                <a:cubicBezTo>
                  <a:pt x="80360" y="441925"/>
                  <a:pt x="39775" y="478445"/>
                  <a:pt x="17388" y="527735"/>
                </a:cubicBezTo>
                <a:cubicBezTo>
                  <a:pt x="-4930" y="576888"/>
                  <a:pt x="-5823" y="631326"/>
                  <a:pt x="15053" y="681027"/>
                </a:cubicBezTo>
                <a:cubicBezTo>
                  <a:pt x="260760" y="1265296"/>
                  <a:pt x="663450" y="1769727"/>
                  <a:pt x="1179517" y="2139674"/>
                </a:cubicBezTo>
                <a:cubicBezTo>
                  <a:pt x="1678210" y="2497196"/>
                  <a:pt x="2261918" y="2714263"/>
                  <a:pt x="2871447" y="27692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3831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55"/>
          <p:cNvSpPr/>
          <p:nvPr/>
        </p:nvSpPr>
        <p:spPr>
          <a:xfrm>
            <a:off x="4685450" y="2848185"/>
            <a:ext cx="938039" cy="1481207"/>
          </a:xfrm>
          <a:custGeom>
            <a:avLst/>
            <a:gdLst/>
            <a:ahLst/>
            <a:cxnLst/>
            <a:rect l="l" t="t" r="r" b="b"/>
            <a:pathLst>
              <a:path w="2287898" h="3612699" extrusionOk="0">
                <a:moveTo>
                  <a:pt x="1185861" y="48586"/>
                </a:moveTo>
                <a:cubicBezTo>
                  <a:pt x="707838" y="462194"/>
                  <a:pt x="353767" y="999645"/>
                  <a:pt x="161830" y="1602998"/>
                </a:cubicBezTo>
                <a:cubicBezTo>
                  <a:pt x="-30382" y="2207037"/>
                  <a:pt x="-51807" y="2851030"/>
                  <a:pt x="99888" y="3465367"/>
                </a:cubicBezTo>
                <a:cubicBezTo>
                  <a:pt x="112936" y="3518089"/>
                  <a:pt x="146585" y="3561750"/>
                  <a:pt x="194449" y="3588179"/>
                </a:cubicBezTo>
                <a:cubicBezTo>
                  <a:pt x="242657" y="3614746"/>
                  <a:pt x="297937" y="3619964"/>
                  <a:pt x="350059" y="3602664"/>
                </a:cubicBezTo>
                <a:lnTo>
                  <a:pt x="1596585" y="3189262"/>
                </a:lnTo>
                <a:cubicBezTo>
                  <a:pt x="1688880" y="3158782"/>
                  <a:pt x="1744916" y="3064116"/>
                  <a:pt x="1726992" y="2969037"/>
                </a:cubicBezTo>
                <a:cubicBezTo>
                  <a:pt x="1672879" y="2686617"/>
                  <a:pt x="1690528" y="2391839"/>
                  <a:pt x="1778153" y="2116833"/>
                </a:cubicBezTo>
                <a:cubicBezTo>
                  <a:pt x="1865709" y="1842101"/>
                  <a:pt x="2021594" y="1591396"/>
                  <a:pt x="2228982" y="1391834"/>
                </a:cubicBezTo>
                <a:cubicBezTo>
                  <a:pt x="2298546" y="1324696"/>
                  <a:pt x="2307679" y="1215064"/>
                  <a:pt x="2250133" y="1136873"/>
                </a:cubicBezTo>
                <a:lnTo>
                  <a:pt x="1471603" y="79478"/>
                </a:lnTo>
                <a:cubicBezTo>
                  <a:pt x="1439053" y="35268"/>
                  <a:pt x="1390982" y="7466"/>
                  <a:pt x="1336320" y="1287"/>
                </a:cubicBezTo>
                <a:cubicBezTo>
                  <a:pt x="1281932" y="-4891"/>
                  <a:pt x="1229261" y="11310"/>
                  <a:pt x="1187989" y="46870"/>
                </a:cubicBezTo>
                <a:lnTo>
                  <a:pt x="1185861" y="486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3831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55"/>
          <p:cNvSpPr txBox="1"/>
          <p:nvPr/>
        </p:nvSpPr>
        <p:spPr>
          <a:xfrm>
            <a:off x="6289781" y="4548444"/>
            <a:ext cx="781943" cy="4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067">
                <a:solidFill>
                  <a:schemeClr val="lt1"/>
                </a:solidFill>
                <a:latin typeface="+mj-lt"/>
                <a:ea typeface="Outfit Medium"/>
                <a:cs typeface="Outfit Medium"/>
                <a:sym typeface="Outfit Medium"/>
              </a:rPr>
              <a:t>Agent </a:t>
            </a:r>
            <a:br>
              <a:rPr lang="en" sz="1067">
                <a:solidFill>
                  <a:schemeClr val="lt1"/>
                </a:solidFill>
                <a:latin typeface="+mj-lt"/>
                <a:ea typeface="Outfit Medium"/>
                <a:cs typeface="Outfit Medium"/>
                <a:sym typeface="Outfit Medium"/>
              </a:rPr>
            </a:br>
            <a:r>
              <a:rPr lang="en" sz="1067">
                <a:solidFill>
                  <a:schemeClr val="lt1"/>
                </a:solidFill>
                <a:latin typeface="+mj-lt"/>
                <a:ea typeface="Outfit Medium"/>
                <a:cs typeface="Outfit Medium"/>
                <a:sym typeface="Outfit Medium"/>
              </a:rPr>
              <a:t>Assist</a:t>
            </a:r>
            <a:endParaRPr sz="1067">
              <a:solidFill>
                <a:schemeClr val="lt1"/>
              </a:solidFill>
              <a:latin typeface="+mj-lt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853" name="Google Shape;853;p55"/>
          <p:cNvSpPr txBox="1"/>
          <p:nvPr/>
        </p:nvSpPr>
        <p:spPr>
          <a:xfrm>
            <a:off x="5119933" y="4516999"/>
            <a:ext cx="694000" cy="4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067">
                <a:solidFill>
                  <a:schemeClr val="lt1"/>
                </a:solidFill>
                <a:latin typeface="+mj-lt"/>
                <a:ea typeface="Outfit Medium"/>
                <a:cs typeface="Outfit Medium"/>
                <a:sym typeface="Outfit Medium"/>
              </a:rPr>
              <a:t>Quality Monitoring</a:t>
            </a:r>
            <a:endParaRPr sz="1067">
              <a:solidFill>
                <a:schemeClr val="lt1"/>
              </a:solidFill>
              <a:latin typeface="+mj-lt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854" name="Google Shape;854;p55"/>
          <p:cNvSpPr txBox="1"/>
          <p:nvPr/>
        </p:nvSpPr>
        <p:spPr>
          <a:xfrm>
            <a:off x="4722087" y="3411179"/>
            <a:ext cx="694000" cy="4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067">
                <a:solidFill>
                  <a:schemeClr val="lt1"/>
                </a:solidFill>
                <a:latin typeface="+mj-lt"/>
                <a:ea typeface="Outfit Medium"/>
                <a:cs typeface="Outfit Medium"/>
                <a:sym typeface="Outfit Medium"/>
              </a:rPr>
              <a:t>WFM</a:t>
            </a:r>
            <a:endParaRPr sz="1067">
              <a:solidFill>
                <a:schemeClr val="lt1"/>
              </a:solidFill>
              <a:latin typeface="+mj-lt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855" name="Google Shape;855;p55"/>
          <p:cNvSpPr txBox="1"/>
          <p:nvPr/>
        </p:nvSpPr>
        <p:spPr>
          <a:xfrm>
            <a:off x="6749695" y="3411179"/>
            <a:ext cx="694000" cy="4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067">
                <a:solidFill>
                  <a:schemeClr val="lt1"/>
                </a:solidFill>
                <a:latin typeface="+mj-lt"/>
                <a:ea typeface="Outfit Medium"/>
                <a:cs typeface="Outfit Medium"/>
                <a:sym typeface="Outfit Medium"/>
              </a:rPr>
              <a:t>Speech </a:t>
            </a:r>
            <a:br>
              <a:rPr lang="en" sz="1067">
                <a:solidFill>
                  <a:schemeClr val="lt1"/>
                </a:solidFill>
                <a:latin typeface="+mj-lt"/>
                <a:ea typeface="Outfit Medium"/>
                <a:cs typeface="Outfit Medium"/>
                <a:sym typeface="Outfit Medium"/>
              </a:rPr>
            </a:br>
            <a:r>
              <a:rPr lang="en" sz="1067">
                <a:solidFill>
                  <a:schemeClr val="lt1"/>
                </a:solidFill>
                <a:latin typeface="+mj-lt"/>
                <a:ea typeface="Outfit Medium"/>
                <a:cs typeface="Outfit Medium"/>
                <a:sym typeface="Outfit Medium"/>
              </a:rPr>
              <a:t>&amp; Text</a:t>
            </a:r>
            <a:endParaRPr sz="1067">
              <a:solidFill>
                <a:schemeClr val="lt1"/>
              </a:solidFill>
              <a:latin typeface="+mj-lt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856" name="Google Shape;856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50950" y="1175802"/>
            <a:ext cx="797359" cy="376799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55"/>
          <p:cNvSpPr/>
          <p:nvPr/>
        </p:nvSpPr>
        <p:spPr>
          <a:xfrm>
            <a:off x="5313512" y="2523985"/>
            <a:ext cx="1546937" cy="792937"/>
          </a:xfrm>
          <a:custGeom>
            <a:avLst/>
            <a:gdLst/>
            <a:ahLst/>
            <a:cxnLst/>
            <a:rect l="l" t="t" r="r" b="b"/>
            <a:pathLst>
              <a:path w="3773019" h="1933993" extrusionOk="0">
                <a:moveTo>
                  <a:pt x="93616" y="515483"/>
                </a:moveTo>
                <a:lnTo>
                  <a:pt x="91213" y="517062"/>
                </a:lnTo>
                <a:cubicBezTo>
                  <a:pt x="44997" y="545894"/>
                  <a:pt x="13889" y="591339"/>
                  <a:pt x="3588" y="645091"/>
                </a:cubicBezTo>
                <a:cubicBezTo>
                  <a:pt x="-6781" y="699118"/>
                  <a:pt x="5511" y="753213"/>
                  <a:pt x="38061" y="797423"/>
                </a:cubicBezTo>
                <a:lnTo>
                  <a:pt x="816591" y="1854818"/>
                </a:lnTo>
                <a:cubicBezTo>
                  <a:pt x="874137" y="1932940"/>
                  <a:pt x="981540" y="1956830"/>
                  <a:pt x="1066486" y="1910355"/>
                </a:cubicBezTo>
                <a:cubicBezTo>
                  <a:pt x="1318648" y="1771753"/>
                  <a:pt x="1604459" y="1697475"/>
                  <a:pt x="1892880" y="1695553"/>
                </a:cubicBezTo>
                <a:cubicBezTo>
                  <a:pt x="2181438" y="1693631"/>
                  <a:pt x="2468416" y="1764408"/>
                  <a:pt x="2722226" y="1900057"/>
                </a:cubicBezTo>
                <a:cubicBezTo>
                  <a:pt x="2807585" y="1945366"/>
                  <a:pt x="2914575" y="1920034"/>
                  <a:pt x="2971092" y="1841019"/>
                </a:cubicBezTo>
                <a:lnTo>
                  <a:pt x="3736574" y="774014"/>
                </a:lnTo>
                <a:cubicBezTo>
                  <a:pt x="3768507" y="729461"/>
                  <a:pt x="3779975" y="675159"/>
                  <a:pt x="3768919" y="621202"/>
                </a:cubicBezTo>
                <a:cubicBezTo>
                  <a:pt x="3757931" y="567587"/>
                  <a:pt x="3726205" y="522554"/>
                  <a:pt x="3679714" y="494408"/>
                </a:cubicBezTo>
                <a:cubicBezTo>
                  <a:pt x="3144144" y="170798"/>
                  <a:pt x="2530495" y="0"/>
                  <a:pt x="1903867" y="0"/>
                </a:cubicBezTo>
                <a:cubicBezTo>
                  <a:pt x="1896725" y="0"/>
                  <a:pt x="1889652" y="0"/>
                  <a:pt x="1882511" y="0"/>
                </a:cubicBezTo>
                <a:cubicBezTo>
                  <a:pt x="1249221" y="3913"/>
                  <a:pt x="630697" y="182125"/>
                  <a:pt x="93616" y="515414"/>
                </a:cubicBezTo>
                <a:close/>
              </a:path>
            </a:pathLst>
          </a:custGeom>
          <a:solidFill>
            <a:srgbClr val="0D4CCD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3831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55"/>
          <p:cNvSpPr txBox="1"/>
          <p:nvPr/>
        </p:nvSpPr>
        <p:spPr>
          <a:xfrm>
            <a:off x="5613779" y="2745572"/>
            <a:ext cx="964400" cy="3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067">
                <a:solidFill>
                  <a:schemeClr val="lt1"/>
                </a:solidFill>
                <a:latin typeface="+mj-lt"/>
                <a:ea typeface="Outfit Medium"/>
                <a:cs typeface="Outfit Medium"/>
                <a:sym typeface="Outfit Medium"/>
              </a:rPr>
              <a:t>Analytics/BI</a:t>
            </a:r>
            <a:endParaRPr sz="1067">
              <a:solidFill>
                <a:schemeClr val="lt1"/>
              </a:solidFill>
              <a:latin typeface="+mj-lt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859" name="Google Shape;859;p55"/>
          <p:cNvSpPr/>
          <p:nvPr/>
        </p:nvSpPr>
        <p:spPr>
          <a:xfrm>
            <a:off x="1498700" y="4775200"/>
            <a:ext cx="2042400" cy="459401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42875" dist="28575" dir="5400000" algn="bl" rotWithShape="0">
              <a:srgbClr val="012169">
                <a:alpha val="3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00">
                <a:solidFill>
                  <a:schemeClr val="bg2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Recordings and transcripts</a:t>
            </a:r>
            <a:endParaRPr sz="1400">
              <a:solidFill>
                <a:schemeClr val="bg2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sp>
        <p:nvSpPr>
          <p:cNvPr id="860" name="Google Shape;860;p55"/>
          <p:cNvSpPr/>
          <p:nvPr/>
        </p:nvSpPr>
        <p:spPr>
          <a:xfrm>
            <a:off x="1737608" y="5335699"/>
            <a:ext cx="2042400" cy="459401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42875" dist="28575" dir="5400000" algn="bl" rotWithShape="0">
              <a:srgbClr val="012169">
                <a:alpha val="3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00">
                <a:solidFill>
                  <a:schemeClr val="bg2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CRM and Bus. Applications</a:t>
            </a:r>
            <a:endParaRPr sz="1400">
              <a:solidFill>
                <a:schemeClr val="bg2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sp>
        <p:nvSpPr>
          <p:cNvPr id="861" name="Google Shape;861;p55"/>
          <p:cNvSpPr/>
          <p:nvPr/>
        </p:nvSpPr>
        <p:spPr>
          <a:xfrm>
            <a:off x="8490967" y="5361892"/>
            <a:ext cx="2042400" cy="339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42875" dist="28575" dir="5400000" algn="bl" rotWithShape="0">
              <a:srgbClr val="012169">
                <a:alpha val="3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00" err="1">
                <a:solidFill>
                  <a:schemeClr val="bg2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CCaaS</a:t>
            </a:r>
            <a:r>
              <a:rPr lang="en" sz="1400">
                <a:solidFill>
                  <a:schemeClr val="bg2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 Metadata</a:t>
            </a:r>
            <a:endParaRPr sz="1400">
              <a:solidFill>
                <a:schemeClr val="bg2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sp>
        <p:nvSpPr>
          <p:cNvPr id="862" name="Google Shape;862;p55"/>
          <p:cNvSpPr/>
          <p:nvPr/>
        </p:nvSpPr>
        <p:spPr>
          <a:xfrm>
            <a:off x="8650417" y="4895401"/>
            <a:ext cx="2042400" cy="339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42875" dist="28575" dir="5400000" algn="bl" rotWithShape="0">
              <a:srgbClr val="012169">
                <a:alpha val="3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00">
                <a:solidFill>
                  <a:schemeClr val="bg2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Integrations</a:t>
            </a:r>
            <a:endParaRPr sz="1400">
              <a:solidFill>
                <a:schemeClr val="bg2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sp>
        <p:nvSpPr>
          <p:cNvPr id="898" name="Google Shape;898;p55"/>
          <p:cNvSpPr txBox="1"/>
          <p:nvPr/>
        </p:nvSpPr>
        <p:spPr>
          <a:xfrm>
            <a:off x="5549616" y="4033805"/>
            <a:ext cx="1064000" cy="2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600">
                <a:solidFill>
                  <a:srgbClr val="313E4A"/>
                </a:solidFill>
                <a:latin typeface="+mj-lt"/>
                <a:ea typeface="Outfit Medium"/>
                <a:cs typeface="Outfit Medium"/>
                <a:sym typeface="Outfit Medium"/>
              </a:rPr>
              <a:t>GenAI</a:t>
            </a:r>
            <a:endParaRPr sz="1600">
              <a:solidFill>
                <a:srgbClr val="313E4A"/>
              </a:solidFill>
              <a:latin typeface="+mj-lt"/>
              <a:ea typeface="Outfit Medium"/>
              <a:cs typeface="Outfit Medium"/>
              <a:sym typeface="Outfit Medium"/>
            </a:endParaRPr>
          </a:p>
        </p:txBody>
      </p:sp>
      <p:grpSp>
        <p:nvGrpSpPr>
          <p:cNvPr id="899" name="Google Shape;899;p55"/>
          <p:cNvGrpSpPr/>
          <p:nvPr/>
        </p:nvGrpSpPr>
        <p:grpSpPr>
          <a:xfrm>
            <a:off x="5841954" y="3530598"/>
            <a:ext cx="478737" cy="478951"/>
            <a:chOff x="5973053" y="4604881"/>
            <a:chExt cx="428362" cy="428553"/>
          </a:xfrm>
          <a:solidFill>
            <a:schemeClr val="accent1"/>
          </a:solidFill>
        </p:grpSpPr>
        <p:sp>
          <p:nvSpPr>
            <p:cNvPr id="900" name="Google Shape;900;p55"/>
            <p:cNvSpPr/>
            <p:nvPr/>
          </p:nvSpPr>
          <p:spPr>
            <a:xfrm>
              <a:off x="6221489" y="4608715"/>
              <a:ext cx="81105" cy="81105"/>
            </a:xfrm>
            <a:custGeom>
              <a:avLst/>
              <a:gdLst/>
              <a:ahLst/>
              <a:cxnLst/>
              <a:rect l="l" t="t" r="r" b="b"/>
              <a:pathLst>
                <a:path w="81105" h="81105" extrusionOk="0">
                  <a:moveTo>
                    <a:pt x="929" y="41696"/>
                  </a:moveTo>
                  <a:cubicBezTo>
                    <a:pt x="20074" y="45887"/>
                    <a:pt x="35219" y="60936"/>
                    <a:pt x="39410" y="80177"/>
                  </a:cubicBezTo>
                  <a:cubicBezTo>
                    <a:pt x="39695" y="81415"/>
                    <a:pt x="41410" y="81415"/>
                    <a:pt x="41696" y="80177"/>
                  </a:cubicBezTo>
                  <a:cubicBezTo>
                    <a:pt x="45887" y="60936"/>
                    <a:pt x="60936" y="45887"/>
                    <a:pt x="80177" y="41696"/>
                  </a:cubicBezTo>
                  <a:cubicBezTo>
                    <a:pt x="81415" y="41410"/>
                    <a:pt x="81415" y="39695"/>
                    <a:pt x="80177" y="39410"/>
                  </a:cubicBezTo>
                  <a:cubicBezTo>
                    <a:pt x="61031" y="35219"/>
                    <a:pt x="45887" y="20169"/>
                    <a:pt x="41696" y="929"/>
                  </a:cubicBezTo>
                  <a:cubicBezTo>
                    <a:pt x="41410" y="-310"/>
                    <a:pt x="39695" y="-310"/>
                    <a:pt x="39410" y="929"/>
                  </a:cubicBezTo>
                  <a:cubicBezTo>
                    <a:pt x="35219" y="20169"/>
                    <a:pt x="20169" y="35219"/>
                    <a:pt x="929" y="39410"/>
                  </a:cubicBezTo>
                  <a:cubicBezTo>
                    <a:pt x="-310" y="39695"/>
                    <a:pt x="-310" y="41410"/>
                    <a:pt x="929" y="416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55"/>
            <p:cNvSpPr/>
            <p:nvPr/>
          </p:nvSpPr>
          <p:spPr>
            <a:xfrm>
              <a:off x="5973053" y="4604881"/>
              <a:ext cx="348234" cy="348424"/>
            </a:xfrm>
            <a:custGeom>
              <a:avLst/>
              <a:gdLst/>
              <a:ahLst/>
              <a:cxnLst/>
              <a:rect l="l" t="t" r="r" b="b"/>
              <a:pathLst>
                <a:path w="348234" h="348424" extrusionOk="0">
                  <a:moveTo>
                    <a:pt x="348234" y="174212"/>
                  </a:moveTo>
                  <a:cubicBezTo>
                    <a:pt x="348234" y="166307"/>
                    <a:pt x="342805" y="159639"/>
                    <a:pt x="335090" y="157925"/>
                  </a:cubicBezTo>
                  <a:cubicBezTo>
                    <a:pt x="262890" y="142208"/>
                    <a:pt x="206026" y="85344"/>
                    <a:pt x="190310" y="13145"/>
                  </a:cubicBezTo>
                  <a:cubicBezTo>
                    <a:pt x="188595" y="5429"/>
                    <a:pt x="181928" y="0"/>
                    <a:pt x="174117" y="0"/>
                  </a:cubicBezTo>
                  <a:cubicBezTo>
                    <a:pt x="166306" y="0"/>
                    <a:pt x="159544" y="5429"/>
                    <a:pt x="157925" y="13145"/>
                  </a:cubicBezTo>
                  <a:cubicBezTo>
                    <a:pt x="142208" y="85439"/>
                    <a:pt x="85439" y="142208"/>
                    <a:pt x="13145" y="157925"/>
                  </a:cubicBezTo>
                  <a:cubicBezTo>
                    <a:pt x="5429" y="159639"/>
                    <a:pt x="0" y="166307"/>
                    <a:pt x="0" y="174212"/>
                  </a:cubicBezTo>
                  <a:cubicBezTo>
                    <a:pt x="0" y="182118"/>
                    <a:pt x="5429" y="188786"/>
                    <a:pt x="13145" y="190500"/>
                  </a:cubicBezTo>
                  <a:cubicBezTo>
                    <a:pt x="85344" y="206216"/>
                    <a:pt x="142208" y="263081"/>
                    <a:pt x="157925" y="335280"/>
                  </a:cubicBezTo>
                  <a:cubicBezTo>
                    <a:pt x="159639" y="342995"/>
                    <a:pt x="166306" y="348425"/>
                    <a:pt x="174117" y="348425"/>
                  </a:cubicBezTo>
                  <a:cubicBezTo>
                    <a:pt x="181928" y="348425"/>
                    <a:pt x="188690" y="342995"/>
                    <a:pt x="190310" y="335280"/>
                  </a:cubicBezTo>
                  <a:cubicBezTo>
                    <a:pt x="206026" y="262985"/>
                    <a:pt x="262795" y="206216"/>
                    <a:pt x="335090" y="190500"/>
                  </a:cubicBezTo>
                  <a:cubicBezTo>
                    <a:pt x="342805" y="188786"/>
                    <a:pt x="348234" y="182118"/>
                    <a:pt x="348234" y="174308"/>
                  </a:cubicBezTo>
                  <a:close/>
                  <a:moveTo>
                    <a:pt x="174117" y="305276"/>
                  </a:moveTo>
                  <a:cubicBezTo>
                    <a:pt x="152686" y="244031"/>
                    <a:pt x="104299" y="195644"/>
                    <a:pt x="43053" y="174212"/>
                  </a:cubicBezTo>
                  <a:cubicBezTo>
                    <a:pt x="104204" y="152781"/>
                    <a:pt x="152686" y="104394"/>
                    <a:pt x="174117" y="43148"/>
                  </a:cubicBezTo>
                  <a:cubicBezTo>
                    <a:pt x="195548" y="104394"/>
                    <a:pt x="243935" y="152781"/>
                    <a:pt x="305181" y="174212"/>
                  </a:cubicBezTo>
                  <a:cubicBezTo>
                    <a:pt x="244030" y="195644"/>
                    <a:pt x="195548" y="244031"/>
                    <a:pt x="174117" y="3052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55"/>
            <p:cNvSpPr/>
            <p:nvPr/>
          </p:nvSpPr>
          <p:spPr>
            <a:xfrm>
              <a:off x="6239062" y="4871081"/>
              <a:ext cx="162353" cy="162353"/>
            </a:xfrm>
            <a:custGeom>
              <a:avLst/>
              <a:gdLst/>
              <a:ahLst/>
              <a:cxnLst/>
              <a:rect l="l" t="t" r="r" b="b"/>
              <a:pathLst>
                <a:path w="162353" h="162353" extrusionOk="0">
                  <a:moveTo>
                    <a:pt x="160425" y="78891"/>
                  </a:moveTo>
                  <a:cubicBezTo>
                    <a:pt x="122039" y="70509"/>
                    <a:pt x="91845" y="40315"/>
                    <a:pt x="83463" y="1929"/>
                  </a:cubicBezTo>
                  <a:cubicBezTo>
                    <a:pt x="82891" y="-643"/>
                    <a:pt x="79462" y="-643"/>
                    <a:pt x="78891" y="1929"/>
                  </a:cubicBezTo>
                  <a:cubicBezTo>
                    <a:pt x="70509" y="40315"/>
                    <a:pt x="40315" y="70509"/>
                    <a:pt x="1929" y="78891"/>
                  </a:cubicBezTo>
                  <a:cubicBezTo>
                    <a:pt x="-643" y="79462"/>
                    <a:pt x="-643" y="82987"/>
                    <a:pt x="1929" y="83463"/>
                  </a:cubicBezTo>
                  <a:cubicBezTo>
                    <a:pt x="40315" y="91845"/>
                    <a:pt x="70509" y="122039"/>
                    <a:pt x="78891" y="160425"/>
                  </a:cubicBezTo>
                  <a:cubicBezTo>
                    <a:pt x="79462" y="162997"/>
                    <a:pt x="82891" y="162997"/>
                    <a:pt x="83463" y="160425"/>
                  </a:cubicBezTo>
                  <a:cubicBezTo>
                    <a:pt x="91845" y="122039"/>
                    <a:pt x="122039" y="91845"/>
                    <a:pt x="160425" y="83463"/>
                  </a:cubicBezTo>
                  <a:cubicBezTo>
                    <a:pt x="162997" y="82891"/>
                    <a:pt x="162997" y="79367"/>
                    <a:pt x="160425" y="788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6" name="Google Shape;916;p55"/>
          <p:cNvSpPr/>
          <p:nvPr/>
        </p:nvSpPr>
        <p:spPr>
          <a:xfrm>
            <a:off x="4448433" y="2299000"/>
            <a:ext cx="3266400" cy="3266400"/>
          </a:xfrm>
          <a:prstGeom prst="ellipse">
            <a:avLst/>
          </a:prstGeom>
          <a:noFill/>
          <a:ln w="9525" cap="flat" cmpd="sng">
            <a:solidFill>
              <a:srgbClr val="B7B7B7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sp>
        <p:nvSpPr>
          <p:cNvPr id="917" name="Google Shape;917;p55"/>
          <p:cNvSpPr txBox="1"/>
          <p:nvPr/>
        </p:nvSpPr>
        <p:spPr>
          <a:xfrm>
            <a:off x="5420889" y="2210791"/>
            <a:ext cx="1350800" cy="2818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en" sz="1067">
                <a:solidFill>
                  <a:schemeClr val="dk1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rPr>
              <a:t>Playbook Builder</a:t>
            </a:r>
            <a:endParaRPr sz="1067">
              <a:solidFill>
                <a:schemeClr val="dk1"/>
              </a:solidFill>
              <a:latin typeface="Arial" panose="020B0604020202020204" pitchFamily="34" charset="0"/>
              <a:ea typeface="Outfit"/>
              <a:cs typeface="Arial" panose="020B0604020202020204" pitchFamily="34" charset="0"/>
              <a:sym typeface="Outfit"/>
            </a:endParaRPr>
          </a:p>
        </p:txBody>
      </p:sp>
      <p:grpSp>
        <p:nvGrpSpPr>
          <p:cNvPr id="918" name="Google Shape;918;p55"/>
          <p:cNvGrpSpPr/>
          <p:nvPr/>
        </p:nvGrpSpPr>
        <p:grpSpPr>
          <a:xfrm>
            <a:off x="3520627" y="1351046"/>
            <a:ext cx="1918520" cy="715721"/>
            <a:chOff x="2640470" y="1013284"/>
            <a:chExt cx="1438890" cy="536791"/>
          </a:xfrm>
        </p:grpSpPr>
        <p:sp>
          <p:nvSpPr>
            <p:cNvPr id="919" name="Google Shape;919;p55"/>
            <p:cNvSpPr/>
            <p:nvPr/>
          </p:nvSpPr>
          <p:spPr>
            <a:xfrm>
              <a:off x="2640470" y="1071188"/>
              <a:ext cx="1435476" cy="478887"/>
            </a:xfrm>
            <a:custGeom>
              <a:avLst/>
              <a:gdLst/>
              <a:ahLst/>
              <a:cxnLst/>
              <a:rect l="l" t="t" r="r" b="b"/>
              <a:pathLst>
                <a:path w="2280705" h="760863" extrusionOk="0">
                  <a:moveTo>
                    <a:pt x="2280706" y="760863"/>
                  </a:moveTo>
                  <a:lnTo>
                    <a:pt x="381275" y="760863"/>
                  </a:lnTo>
                  <a:cubicBezTo>
                    <a:pt x="170703" y="760863"/>
                    <a:pt x="0" y="590538"/>
                    <a:pt x="0" y="380432"/>
                  </a:cubicBezTo>
                  <a:lnTo>
                    <a:pt x="0" y="380432"/>
                  </a:lnTo>
                  <a:cubicBezTo>
                    <a:pt x="0" y="170325"/>
                    <a:pt x="170703" y="0"/>
                    <a:pt x="381275" y="0"/>
                  </a:cubicBezTo>
                  <a:lnTo>
                    <a:pt x="2280706" y="0"/>
                  </a:lnTo>
                </a:path>
              </a:pathLst>
            </a:custGeom>
            <a:noFill/>
            <a:ln w="28525" cap="rnd" cmpd="sng">
              <a:solidFill>
                <a:srgbClr val="EEEEEE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55"/>
            <p:cNvSpPr/>
            <p:nvPr/>
          </p:nvSpPr>
          <p:spPr>
            <a:xfrm>
              <a:off x="4021328" y="1013284"/>
              <a:ext cx="58032" cy="115808"/>
            </a:xfrm>
            <a:custGeom>
              <a:avLst/>
              <a:gdLst/>
              <a:ahLst/>
              <a:cxnLst/>
              <a:rect l="l" t="t" r="r" b="b"/>
              <a:pathLst>
                <a:path w="92202" h="183997" extrusionOk="0">
                  <a:moveTo>
                    <a:pt x="0" y="0"/>
                  </a:moveTo>
                  <a:lnTo>
                    <a:pt x="92202" y="91999"/>
                  </a:lnTo>
                  <a:lnTo>
                    <a:pt x="0" y="183997"/>
                  </a:lnTo>
                </a:path>
              </a:pathLst>
            </a:custGeom>
            <a:noFill/>
            <a:ln w="28525" cap="rnd" cmpd="sng">
              <a:solidFill>
                <a:srgbClr val="EEEEEE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1" name="Google Shape;921;p55"/>
          <p:cNvGrpSpPr/>
          <p:nvPr/>
        </p:nvGrpSpPr>
        <p:grpSpPr>
          <a:xfrm>
            <a:off x="6860113" y="1428252"/>
            <a:ext cx="1913968" cy="715721"/>
            <a:chOff x="5079085" y="1071188"/>
            <a:chExt cx="1435476" cy="536791"/>
          </a:xfrm>
        </p:grpSpPr>
        <p:sp>
          <p:nvSpPr>
            <p:cNvPr id="922" name="Google Shape;922;p55"/>
            <p:cNvSpPr/>
            <p:nvPr/>
          </p:nvSpPr>
          <p:spPr>
            <a:xfrm>
              <a:off x="5079085" y="1071188"/>
              <a:ext cx="1435476" cy="478887"/>
            </a:xfrm>
            <a:custGeom>
              <a:avLst/>
              <a:gdLst/>
              <a:ahLst/>
              <a:cxnLst/>
              <a:rect l="l" t="t" r="r" b="b"/>
              <a:pathLst>
                <a:path w="2280705" h="760863" extrusionOk="0">
                  <a:moveTo>
                    <a:pt x="0" y="0"/>
                  </a:moveTo>
                  <a:lnTo>
                    <a:pt x="1899430" y="0"/>
                  </a:lnTo>
                  <a:cubicBezTo>
                    <a:pt x="2110003" y="0"/>
                    <a:pt x="2280706" y="170325"/>
                    <a:pt x="2280706" y="380432"/>
                  </a:cubicBezTo>
                  <a:lnTo>
                    <a:pt x="2280706" y="380432"/>
                  </a:lnTo>
                  <a:cubicBezTo>
                    <a:pt x="2280706" y="590538"/>
                    <a:pt x="2110003" y="760863"/>
                    <a:pt x="1899430" y="760863"/>
                  </a:cubicBezTo>
                  <a:lnTo>
                    <a:pt x="0" y="760863"/>
                  </a:lnTo>
                </a:path>
              </a:pathLst>
            </a:custGeom>
            <a:noFill/>
            <a:ln w="28525" cap="rnd" cmpd="sng">
              <a:solidFill>
                <a:srgbClr val="EEEEEE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3" name="Google Shape;923;p55"/>
            <p:cNvSpPr/>
            <p:nvPr/>
          </p:nvSpPr>
          <p:spPr>
            <a:xfrm>
              <a:off x="5079085" y="1492171"/>
              <a:ext cx="58032" cy="115808"/>
            </a:xfrm>
            <a:custGeom>
              <a:avLst/>
              <a:gdLst/>
              <a:ahLst/>
              <a:cxnLst/>
              <a:rect l="l" t="t" r="r" b="b"/>
              <a:pathLst>
                <a:path w="92202" h="183997" extrusionOk="0">
                  <a:moveTo>
                    <a:pt x="92203" y="183997"/>
                  </a:moveTo>
                  <a:lnTo>
                    <a:pt x="0" y="91999"/>
                  </a:lnTo>
                  <a:lnTo>
                    <a:pt x="92203" y="0"/>
                  </a:lnTo>
                </a:path>
              </a:pathLst>
            </a:custGeom>
            <a:noFill/>
            <a:ln w="28525" cap="rnd" cmpd="sng">
              <a:solidFill>
                <a:srgbClr val="EEEEEE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endPara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" name="Google Shape;506;p49">
            <a:extLst>
              <a:ext uri="{FF2B5EF4-FFF2-40B4-BE49-F238E27FC236}">
                <a16:creationId xmlns:a16="http://schemas.microsoft.com/office/drawing/2014/main" id="{7B5FC4E1-198A-8C0D-7DD3-E57A78B4EEE1}"/>
              </a:ext>
            </a:extLst>
          </p:cNvPr>
          <p:cNvCxnSpPr>
            <a:cxnSpLocks/>
            <a:stCxn id="834" idx="0"/>
          </p:cNvCxnSpPr>
          <p:nvPr/>
        </p:nvCxnSpPr>
        <p:spPr>
          <a:xfrm flipH="1">
            <a:off x="6095834" y="4489567"/>
            <a:ext cx="169" cy="1011085"/>
          </a:xfrm>
          <a:prstGeom prst="straightConnector1">
            <a:avLst/>
          </a:prstGeom>
          <a:noFill/>
          <a:ln w="9525" cap="flat" cmpd="sng">
            <a:solidFill>
              <a:srgbClr val="2360DF"/>
            </a:solidFill>
            <a:prstDash val="dash"/>
            <a:round/>
            <a:headEnd type="oval" w="med" len="med"/>
            <a:tailEnd type="none" w="med" len="med"/>
          </a:ln>
        </p:spPr>
      </p:cxnSp>
      <p:sp>
        <p:nvSpPr>
          <p:cNvPr id="10" name="Google Shape;514;p49">
            <a:extLst>
              <a:ext uri="{FF2B5EF4-FFF2-40B4-BE49-F238E27FC236}">
                <a16:creationId xmlns:a16="http://schemas.microsoft.com/office/drawing/2014/main" id="{A37570C9-5B73-722B-D44B-8DA3B8D4D59C}"/>
              </a:ext>
            </a:extLst>
          </p:cNvPr>
          <p:cNvSpPr/>
          <p:nvPr/>
        </p:nvSpPr>
        <p:spPr>
          <a:xfrm>
            <a:off x="4624180" y="5485507"/>
            <a:ext cx="2973600" cy="763600"/>
          </a:xfrm>
          <a:prstGeom prst="ellipse">
            <a:avLst/>
          </a:prstGeom>
          <a:solidFill>
            <a:srgbClr val="2360DF"/>
          </a:solidFill>
          <a:ln>
            <a:noFill/>
          </a:ln>
        </p:spPr>
        <p:txBody>
          <a:bodyPr spcFirstLastPara="1" wrap="none" lIns="0" tIns="121900" rIns="0" bIns="121900" anchor="ctr" anchorCtr="0">
            <a:noAutofit/>
          </a:bodyPr>
          <a:lstStyle/>
          <a:p>
            <a:pPr lvl="0" algn="ctr"/>
            <a:r>
              <a:rPr lang="en-US" sz="1100">
                <a:solidFill>
                  <a:schemeClr val="lt1"/>
                </a:solidFill>
                <a:latin typeface="+mj-lt"/>
                <a:sym typeface="Outfit Medium"/>
              </a:rPr>
              <a:t>Data Lakehouse - AI Framework – Security</a:t>
            </a:r>
            <a:br>
              <a:rPr lang="en-US" sz="1100">
                <a:solidFill>
                  <a:schemeClr val="lt1"/>
                </a:solidFill>
                <a:latin typeface="+mj-lt"/>
                <a:sym typeface="Outfit Medium"/>
              </a:rPr>
            </a:br>
            <a:r>
              <a:rPr lang="en-US" sz="1100">
                <a:solidFill>
                  <a:schemeClr val="lt1"/>
                </a:solidFill>
                <a:latin typeface="+mj-lt"/>
                <a:sym typeface="Outfit Medium"/>
              </a:rPr>
              <a:t>No Code Serverless Cloud Architecture</a:t>
            </a:r>
            <a:endParaRPr sz="1100">
              <a:solidFill>
                <a:schemeClr val="lt1"/>
              </a:solidFill>
              <a:latin typeface="+mj-lt"/>
              <a:sym typeface="M PLUS Rounded 1c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C38D4C-F52F-9DBF-D80B-65102F0F7B4A}"/>
              </a:ext>
            </a:extLst>
          </p:cNvPr>
          <p:cNvGrpSpPr/>
          <p:nvPr/>
        </p:nvGrpSpPr>
        <p:grpSpPr>
          <a:xfrm>
            <a:off x="4079875" y="6381970"/>
            <a:ext cx="4073525" cy="301071"/>
            <a:chOff x="3646833" y="6431665"/>
            <a:chExt cx="4506567" cy="33307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810A913-7467-B5CD-0CCE-9478D0EE5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-63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88" t="-8926" b="-8464"/>
            <a:stretch>
              <a:fillRect/>
            </a:stretch>
          </p:blipFill>
          <p:spPr>
            <a:xfrm>
              <a:off x="4040982" y="6431665"/>
              <a:ext cx="4112418" cy="33307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F3E9FE8-D51A-244B-64B2-EAEEAEE88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4000" contrast="-30000"/>
                      </a14:imgEffect>
                    </a14:imgLayer>
                  </a14:imgProps>
                </a:ext>
              </a:extLst>
            </a:blip>
            <a:srcRect t="1974" b="1974"/>
            <a:stretch/>
          </p:blipFill>
          <p:spPr>
            <a:xfrm>
              <a:off x="3646833" y="6458329"/>
              <a:ext cx="314321" cy="301909"/>
            </a:xfrm>
            <a:prstGeom prst="rect">
              <a:avLst/>
            </a:prstGeom>
          </p:spPr>
        </p:pic>
      </p:grpSp>
      <p:pic>
        <p:nvPicPr>
          <p:cNvPr id="15" name="Google Shape;1245;p65" title="speech.png">
            <a:extLst>
              <a:ext uri="{FF2B5EF4-FFF2-40B4-BE49-F238E27FC236}">
                <a16:creationId xmlns:a16="http://schemas.microsoft.com/office/drawing/2014/main" id="{2848F393-A799-DEF5-8393-F1C8D41E89DC}"/>
              </a:ext>
            </a:extLst>
          </p:cNvPr>
          <p:cNvPicPr preferRelativeResize="0"/>
          <p:nvPr/>
        </p:nvPicPr>
        <p:blipFill rotWithShape="1">
          <a:blip r:embed="rId9">
            <a:alphaModFix amt="15000"/>
          </a:blip>
          <a:srcRect t="27523" b="7823"/>
          <a:stretch/>
        </p:blipFill>
        <p:spPr>
          <a:xfrm>
            <a:off x="-258348" y="2200203"/>
            <a:ext cx="4024499" cy="1350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246;p65" title="speech.png">
            <a:extLst>
              <a:ext uri="{FF2B5EF4-FFF2-40B4-BE49-F238E27FC236}">
                <a16:creationId xmlns:a16="http://schemas.microsoft.com/office/drawing/2014/main" id="{DF54F574-BC4E-76B2-96C0-48B711D3F600}"/>
              </a:ext>
            </a:extLst>
          </p:cNvPr>
          <p:cNvPicPr preferRelativeResize="0"/>
          <p:nvPr/>
        </p:nvPicPr>
        <p:blipFill rotWithShape="1">
          <a:blip r:embed="rId9">
            <a:alphaModFix amt="15000"/>
          </a:blip>
          <a:srcRect t="47027" b="27328"/>
          <a:stretch/>
        </p:blipFill>
        <p:spPr>
          <a:xfrm flipH="1">
            <a:off x="7634283" y="3512234"/>
            <a:ext cx="5715540" cy="760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E3112-57B1-A158-9BB3-1196C6668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F1D633-E997-AE75-A8C9-CD264DAF0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7C5DD4E5-823A-529F-3061-90F9237B4A7B}"/>
              </a:ext>
            </a:extLst>
          </p:cNvPr>
          <p:cNvSpPr/>
          <p:nvPr/>
        </p:nvSpPr>
        <p:spPr>
          <a:xfrm flipH="1">
            <a:off x="572535" y="1579523"/>
            <a:ext cx="2477690" cy="2020927"/>
          </a:xfrm>
          <a:prstGeom prst="roundRect">
            <a:avLst>
              <a:gd name="adj" fmla="val 3845"/>
            </a:avLst>
          </a:prstGeom>
          <a:solidFill>
            <a:srgbClr val="F5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b="1">
                <a:solidFill>
                  <a:schemeClr val="bg2"/>
                </a:solidFill>
                <a:latin typeface="Arial"/>
                <a:cs typeface="Calibri"/>
              </a:rPr>
              <a:t>Your Customers Need a </a:t>
            </a:r>
            <a:r>
              <a:rPr lang="en-US" b="1" u="sng">
                <a:solidFill>
                  <a:schemeClr val="bg2"/>
                </a:solidFill>
                <a:latin typeface="Arial"/>
                <a:cs typeface="Calibri"/>
              </a:rPr>
              <a:t>Value</a:t>
            </a:r>
            <a:r>
              <a:rPr lang="en-US" b="1">
                <a:solidFill>
                  <a:schemeClr val="bg2"/>
                </a:solidFill>
                <a:latin typeface="Arial"/>
                <a:cs typeface="Calibri"/>
              </a:rPr>
              <a:t> and </a:t>
            </a:r>
            <a:r>
              <a:rPr lang="en-US" b="1" u="sng">
                <a:solidFill>
                  <a:schemeClr val="bg2"/>
                </a:solidFill>
                <a:latin typeface="Arial"/>
                <a:cs typeface="Calibri"/>
              </a:rPr>
              <a:t>innovation</a:t>
            </a:r>
            <a:r>
              <a:rPr lang="en-US" b="1">
                <a:solidFill>
                  <a:schemeClr val="bg2"/>
                </a:solidFill>
                <a:latin typeface="Arial"/>
                <a:cs typeface="Calibri"/>
              </a:rPr>
              <a:t> Plan</a:t>
            </a:r>
            <a:endParaRPr lang="en-US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200">
                <a:solidFill>
                  <a:schemeClr val="bg2"/>
                </a:solidFill>
                <a:latin typeface="Arial"/>
                <a:cs typeface="Calibri"/>
              </a:rPr>
              <a:t>Divestiture, Renewals, Platform transitions, Product and programmatic displacements, Innovation</a:t>
            </a:r>
          </a:p>
          <a:p>
            <a:pPr algn="ctr"/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E7695CB4-C9E6-128F-387C-AE44926F3C0C}"/>
              </a:ext>
            </a:extLst>
          </p:cNvPr>
          <p:cNvSpPr/>
          <p:nvPr/>
        </p:nvSpPr>
        <p:spPr>
          <a:xfrm flipH="1">
            <a:off x="3234471" y="1570526"/>
            <a:ext cx="2477688" cy="2013949"/>
          </a:xfrm>
          <a:prstGeom prst="roundRect">
            <a:avLst>
              <a:gd name="adj" fmla="val 4842"/>
            </a:avLst>
          </a:prstGeom>
          <a:solidFill>
            <a:srgbClr val="F5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b="1">
                <a:solidFill>
                  <a:schemeClr val="bg2"/>
                </a:solidFill>
                <a:latin typeface="Arial"/>
                <a:cs typeface="Calibri"/>
              </a:rPr>
              <a:t>Your Prospects Need Acceleration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spcBef>
                <a:spcPts val="95"/>
              </a:spcBef>
            </a:pPr>
            <a:r>
              <a:rPr lang="en-US" sz="1200">
                <a:solidFill>
                  <a:schemeClr val="bg2"/>
                </a:solidFill>
                <a:latin typeface="Arial"/>
                <a:cs typeface="Calibri"/>
              </a:rPr>
              <a:t>A new command center, fully integrated with </a:t>
            </a:r>
            <a:r>
              <a:rPr lang="en-US" sz="1200" err="1">
                <a:solidFill>
                  <a:schemeClr val="bg2"/>
                </a:solidFill>
                <a:latin typeface="Arial"/>
                <a:cs typeface="Calibri"/>
              </a:rPr>
              <a:t>Alvaria</a:t>
            </a:r>
            <a:r>
              <a:rPr lang="en-US" sz="1200">
                <a:solidFill>
                  <a:schemeClr val="bg2"/>
                </a:solidFill>
                <a:latin typeface="Arial"/>
                <a:cs typeface="Calibri"/>
              </a:rPr>
              <a:t>, to </a:t>
            </a:r>
            <a:br>
              <a:rPr lang="en-US" sz="1200">
                <a:latin typeface="Arial" panose="020B0604020202020204" pitchFamily="34" charset="0"/>
                <a:cs typeface="Calibri" panose="020F0502020204030204" pitchFamily="34" charset="0"/>
              </a:rPr>
            </a:br>
            <a:r>
              <a:rPr lang="en-US" sz="1200">
                <a:solidFill>
                  <a:schemeClr val="bg2"/>
                </a:solidFill>
                <a:latin typeface="Arial"/>
                <a:cs typeface="Calibri"/>
              </a:rPr>
              <a:t>drive better CX, reducing risk and accelerating adoption</a:t>
            </a:r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25FC4A-10C0-FBB6-1C4E-9003A0634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534" y="524556"/>
            <a:ext cx="10660095" cy="488000"/>
          </a:xfrm>
        </p:spPr>
        <p:txBody>
          <a:bodyPr>
            <a:noAutofit/>
          </a:bodyPr>
          <a:lstStyle/>
          <a:p>
            <a:r>
              <a:rPr lang="en-US" sz="4000" b="1">
                <a:latin typeface="Arial"/>
                <a:cs typeface="Arial"/>
              </a:rPr>
              <a:t>Why we are here</a:t>
            </a:r>
            <a:endParaRPr lang="en-US" sz="4000" b="1"/>
          </a:p>
        </p:txBody>
      </p:sp>
      <p:sp>
        <p:nvSpPr>
          <p:cNvPr id="15" name="Round Same Side Corner Rectangle 14">
            <a:extLst>
              <a:ext uri="{FF2B5EF4-FFF2-40B4-BE49-F238E27FC236}">
                <a16:creationId xmlns:a16="http://schemas.microsoft.com/office/drawing/2014/main" id="{EE255236-BBF3-ACC4-4D3E-F8F3F029E4B8}"/>
              </a:ext>
            </a:extLst>
          </p:cNvPr>
          <p:cNvSpPr/>
          <p:nvPr/>
        </p:nvSpPr>
        <p:spPr>
          <a:xfrm>
            <a:off x="2871537" y="-73914"/>
            <a:ext cx="2547257" cy="831743"/>
          </a:xfrm>
          <a:prstGeom prst="round2Same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15,800+ Off Ramp Sign Stock Photos, Pictures &amp; Royalty-Free Images - iStock  | Road sign">
            <a:extLst>
              <a:ext uri="{FF2B5EF4-FFF2-40B4-BE49-F238E27FC236}">
                <a16:creationId xmlns:a16="http://schemas.microsoft.com/office/drawing/2014/main" id="{428E8DC6-A383-38EA-631F-7FDAEE7DD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32" y="341957"/>
            <a:ext cx="5829300" cy="3905250"/>
          </a:xfrm>
          <a:prstGeom prst="rect">
            <a:avLst/>
          </a:prstGeom>
          <a:noFill/>
          <a:effectLst>
            <a:softEdge rad="63500"/>
          </a:effectLst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46">
            <a:extLst>
              <a:ext uri="{FF2B5EF4-FFF2-40B4-BE49-F238E27FC236}">
                <a16:creationId xmlns:a16="http://schemas.microsoft.com/office/drawing/2014/main" id="{9723B496-6FB3-8E59-F325-BAA9FE1A0D03}"/>
              </a:ext>
            </a:extLst>
          </p:cNvPr>
          <p:cNvSpPr/>
          <p:nvPr/>
        </p:nvSpPr>
        <p:spPr>
          <a:xfrm flipH="1">
            <a:off x="2725045" y="3824055"/>
            <a:ext cx="1898883" cy="2749771"/>
          </a:xfrm>
          <a:prstGeom prst="roundRect">
            <a:avLst>
              <a:gd name="adj" fmla="val 384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/>
                <a:cs typeface="Calibri"/>
              </a:rPr>
              <a:t>AI WFM integrated with </a:t>
            </a:r>
            <a:r>
              <a:rPr lang="en-US" sz="1600" b="1" err="1">
                <a:solidFill>
                  <a:schemeClr val="bg2"/>
                </a:solidFill>
                <a:latin typeface="Arial"/>
                <a:cs typeface="Calibri"/>
              </a:rPr>
              <a:t>Alvaria</a:t>
            </a:r>
            <a:r>
              <a:rPr lang="en-US" sz="1600" b="1">
                <a:solidFill>
                  <a:schemeClr val="bg2"/>
                </a:solidFill>
                <a:latin typeface="Arial"/>
                <a:cs typeface="Calibri"/>
              </a:rPr>
              <a:t> CX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spcBef>
                <a:spcPts val="95"/>
              </a:spcBef>
            </a:pPr>
            <a:r>
              <a:rPr lang="en-US" sz="1200">
                <a:solidFill>
                  <a:schemeClr val="bg2"/>
                </a:solidFill>
                <a:latin typeface="Arial"/>
                <a:cs typeface="Calibri"/>
              </a:rPr>
              <a:t>Traditional WFM or spreadsheets is not getting it done. Provide a new AI WFM with key features.</a:t>
            </a:r>
          </a:p>
        </p:txBody>
      </p:sp>
      <p:sp>
        <p:nvSpPr>
          <p:cNvPr id="22" name="Rounded Rectangle 45">
            <a:extLst>
              <a:ext uri="{FF2B5EF4-FFF2-40B4-BE49-F238E27FC236}">
                <a16:creationId xmlns:a16="http://schemas.microsoft.com/office/drawing/2014/main" id="{89A523E3-ACBE-E917-7586-91B812122693}"/>
              </a:ext>
            </a:extLst>
          </p:cNvPr>
          <p:cNvSpPr/>
          <p:nvPr/>
        </p:nvSpPr>
        <p:spPr>
          <a:xfrm flipH="1">
            <a:off x="572739" y="3824055"/>
            <a:ext cx="1844095" cy="2716560"/>
          </a:xfrm>
          <a:prstGeom prst="roundRect">
            <a:avLst>
              <a:gd name="adj" fmla="val 48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/>
                <a:cs typeface="Calibri"/>
              </a:rPr>
              <a:t>Automated Quality Management and Speech Analytics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spcBef>
                <a:spcPts val="95"/>
              </a:spcBef>
            </a:pPr>
            <a:r>
              <a:rPr lang="en-US" sz="1200">
                <a:solidFill>
                  <a:schemeClr val="bg2"/>
                </a:solidFill>
                <a:latin typeface="Arial"/>
                <a:cs typeface="Calibri"/>
              </a:rPr>
              <a:t>Existing QM scorecards are difficult and don’t cover all agent work and miss regulatory indicators</a:t>
            </a:r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ounded Rectangle 47">
            <a:extLst>
              <a:ext uri="{FF2B5EF4-FFF2-40B4-BE49-F238E27FC236}">
                <a16:creationId xmlns:a16="http://schemas.microsoft.com/office/drawing/2014/main" id="{C20537F0-6539-EEC3-E45E-544B7CCCA5BA}"/>
              </a:ext>
            </a:extLst>
          </p:cNvPr>
          <p:cNvSpPr/>
          <p:nvPr/>
        </p:nvSpPr>
        <p:spPr>
          <a:xfrm flipH="1">
            <a:off x="4886166" y="3824055"/>
            <a:ext cx="1844094" cy="2749770"/>
          </a:xfrm>
          <a:prstGeom prst="roundRect">
            <a:avLst>
              <a:gd name="adj" fmla="val 48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 spc="-114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b="1" spc="-114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Single Source of Action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 spc="-114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Need for total operating system, powered by AI, to compile data and improve outbound contact center performance</a:t>
            </a:r>
          </a:p>
        </p:txBody>
      </p:sp>
      <p:sp>
        <p:nvSpPr>
          <p:cNvPr id="3" name="Rounded Rectangle 44">
            <a:extLst>
              <a:ext uri="{FF2B5EF4-FFF2-40B4-BE49-F238E27FC236}">
                <a16:creationId xmlns:a16="http://schemas.microsoft.com/office/drawing/2014/main" id="{AAFC8F32-FDC5-B017-CBE6-0785B3CD9618}"/>
              </a:ext>
            </a:extLst>
          </p:cNvPr>
          <p:cNvSpPr/>
          <p:nvPr/>
        </p:nvSpPr>
        <p:spPr>
          <a:xfrm flipH="1">
            <a:off x="6992498" y="3824055"/>
            <a:ext cx="1844094" cy="2716560"/>
          </a:xfrm>
          <a:prstGeom prst="roundRect">
            <a:avLst>
              <a:gd name="adj" fmla="val 384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200" b="1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Agent Observability &amp; Last Mile</a:t>
            </a: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US" sz="1200">
                <a:solidFill>
                  <a:schemeClr val="bg2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Quality of the agent environment is negatively impacting the customer</a:t>
            </a:r>
          </a:p>
          <a:p>
            <a:pPr algn="ctr"/>
            <a:endParaRPr lang="en-US" sz="120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106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1FA9AB2-AC06-6AE8-D523-46929C908978}"/>
              </a:ext>
            </a:extLst>
          </p:cNvPr>
          <p:cNvSpPr/>
          <p:nvPr/>
        </p:nvSpPr>
        <p:spPr>
          <a:xfrm>
            <a:off x="297180" y="521689"/>
            <a:ext cx="1821180" cy="905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880C51-58B5-4BBC-F4EC-27F6A4EAF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48" y="382432"/>
            <a:ext cx="6385623" cy="905928"/>
          </a:xfrm>
          <a:noFill/>
        </p:spPr>
        <p:txBody>
          <a:bodyPr/>
          <a:lstStyle/>
          <a:p>
            <a:r>
              <a:rPr lang="en-US" sz="3600">
                <a:latin typeface="Arial"/>
                <a:cs typeface="Arial"/>
              </a:rPr>
              <a:t>What we’ll provide, enabling you to sell more</a:t>
            </a:r>
            <a:endParaRPr lang="en-US" sz="36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9A200AC-17C0-A3FD-6C03-CC7BE27576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827606"/>
              </p:ext>
            </p:extLst>
          </p:nvPr>
        </p:nvGraphicFramePr>
        <p:xfrm>
          <a:off x="377956" y="2012678"/>
          <a:ext cx="6091424" cy="3722907"/>
        </p:xfrm>
        <a:graphic>
          <a:graphicData uri="http://schemas.openxmlformats.org/drawingml/2006/table">
            <a:tbl>
              <a:tblPr/>
              <a:tblGrid>
                <a:gridCol w="974630">
                  <a:extLst>
                    <a:ext uri="{9D8B030D-6E8A-4147-A177-3AD203B41FA5}">
                      <a16:colId xmlns:a16="http://schemas.microsoft.com/office/drawing/2014/main" val="2679500154"/>
                    </a:ext>
                  </a:extLst>
                </a:gridCol>
                <a:gridCol w="1631372">
                  <a:extLst>
                    <a:ext uri="{9D8B030D-6E8A-4147-A177-3AD203B41FA5}">
                      <a16:colId xmlns:a16="http://schemas.microsoft.com/office/drawing/2014/main" val="3917199063"/>
                    </a:ext>
                  </a:extLst>
                </a:gridCol>
                <a:gridCol w="1667064">
                  <a:extLst>
                    <a:ext uri="{9D8B030D-6E8A-4147-A177-3AD203B41FA5}">
                      <a16:colId xmlns:a16="http://schemas.microsoft.com/office/drawing/2014/main" val="3227617849"/>
                    </a:ext>
                  </a:extLst>
                </a:gridCol>
                <a:gridCol w="1818358">
                  <a:extLst>
                    <a:ext uri="{9D8B030D-6E8A-4147-A177-3AD203B41FA5}">
                      <a16:colId xmlns:a16="http://schemas.microsoft.com/office/drawing/2014/main" val="2048713464"/>
                    </a:ext>
                  </a:extLst>
                </a:gridCol>
              </a:tblGrid>
              <a:tr h="4315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Problem</a:t>
                      </a:r>
                      <a:endParaRPr lang="en-US" sz="1100">
                        <a:solidFill>
                          <a:schemeClr val="tx2"/>
                        </a:solidFill>
                      </a:endParaRPr>
                    </a:p>
                  </a:txBody>
                  <a:tcPr marL="20273" marR="20273" marT="10137" marB="10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Quick Questions to Qualify</a:t>
                      </a:r>
                      <a:endParaRPr lang="en-US" sz="1100">
                        <a:solidFill>
                          <a:schemeClr val="tx2"/>
                        </a:solidFill>
                      </a:endParaRPr>
                    </a:p>
                  </a:txBody>
                  <a:tcPr marL="20273" marR="20273" marT="10137" marB="10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What’s the ICP</a:t>
                      </a:r>
                      <a:endParaRPr lang="en-US" sz="1100">
                        <a:solidFill>
                          <a:schemeClr val="tx2"/>
                        </a:solidFill>
                      </a:endParaRPr>
                    </a:p>
                  </a:txBody>
                  <a:tcPr marL="20273" marR="20273" marT="10137" marB="10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err="1">
                          <a:solidFill>
                            <a:schemeClr val="tx2"/>
                          </a:solidFill>
                        </a:rPr>
                        <a:t>Alvaria</a:t>
                      </a: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 powered by </a:t>
                      </a:r>
                      <a:r>
                        <a:rPr lang="en-US" sz="1100" b="1" err="1">
                          <a:solidFill>
                            <a:schemeClr val="tx2"/>
                          </a:solidFill>
                        </a:rPr>
                        <a:t>SuccessKPI</a:t>
                      </a: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 </a:t>
                      </a:r>
                      <a:br>
                        <a:rPr lang="en-US" sz="1100" b="1">
                          <a:solidFill>
                            <a:schemeClr val="tx2"/>
                          </a:solidFill>
                        </a:rPr>
                      </a:b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Solution &amp; Impact</a:t>
                      </a:r>
                      <a:endParaRPr lang="en-US" sz="1100">
                        <a:solidFill>
                          <a:schemeClr val="tx2"/>
                        </a:solidFill>
                      </a:endParaRPr>
                    </a:p>
                  </a:txBody>
                  <a:tcPr marL="20273" marR="20273" marT="10137" marB="10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570288"/>
                  </a:ext>
                </a:extLst>
              </a:tr>
              <a:tr h="31997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b="1"/>
                        <a:t>Manual QA</a:t>
                      </a:r>
                    </a:p>
                    <a:p>
                      <a:pPr>
                        <a:buNone/>
                      </a:pPr>
                      <a:endParaRPr lang="en-US" sz="1050" b="1"/>
                    </a:p>
                    <a:p>
                      <a:pPr>
                        <a:buNone/>
                      </a:pPr>
                      <a:r>
                        <a:rPr lang="en-US" sz="1050" b="1"/>
                        <a:t>Too little &amp; limited to a small %  of calls</a:t>
                      </a:r>
                    </a:p>
                    <a:p>
                      <a:pPr>
                        <a:buNone/>
                      </a:pPr>
                      <a:endParaRPr lang="en-US" sz="1050" b="1"/>
                    </a:p>
                    <a:p>
                      <a:pPr>
                        <a:buNone/>
                      </a:pPr>
                      <a:r>
                        <a:rPr lang="en-US" sz="1050" b="1"/>
                        <a:t>QM forms are difficult and don’t cover all agent work</a:t>
                      </a:r>
                    </a:p>
                    <a:p>
                      <a:pPr>
                        <a:buNone/>
                      </a:pPr>
                      <a:endParaRPr lang="en-US" sz="1050" b="1"/>
                    </a:p>
                    <a:p>
                      <a:pPr>
                        <a:buNone/>
                      </a:pPr>
                      <a:r>
                        <a:rPr lang="en-US" sz="1050" b="1"/>
                        <a:t>Regulatory exposure</a:t>
                      </a:r>
                      <a:endParaRPr lang="en-US" sz="1050"/>
                    </a:p>
                  </a:txBody>
                  <a:tcPr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1050"/>
                        <a:t>What percent of interactions are reviewed today?</a:t>
                      </a:r>
                    </a:p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1050"/>
                        <a:t>How long does it take for QA insights to turn into coaching?</a:t>
                      </a:r>
                    </a:p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1050"/>
                        <a:t>Is QA scoring consistent across supervisors, or does it depend who reviews it?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 you have dedicated or ad hoc QM Agents?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Less than or about 2% QA coverage today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Regulated industries (insurance, banking, healthcare, government, pharmaceutical)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Large supervisor teams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50"/>
                        <a:t>High need for compliance &amp; coaching impact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1050" b="1"/>
                        <a:t>AutoQM / Unified Quality Monitoring</a:t>
                      </a:r>
                      <a:r>
                        <a:rPr lang="en-US" sz="1050"/>
                        <a:t> </a:t>
                      </a:r>
                      <a:endParaRPr lang="en-US" sz="2400"/>
                    </a:p>
                    <a:p>
                      <a:pPr lvl="0">
                        <a:spcAft>
                          <a:spcPts val="200"/>
                        </a:spcAft>
                        <a:buNone/>
                      </a:pPr>
                      <a:endParaRPr lang="en-US" sz="1050"/>
                    </a:p>
                    <a:p>
                      <a:pPr lvl="0">
                        <a:spcAft>
                          <a:spcPts val="200"/>
                        </a:spcAft>
                        <a:buNone/>
                      </a:pPr>
                      <a:r>
                        <a:rPr lang="en-US" sz="1050"/>
                        <a:t>Automates QA for 100% of interactions with AI-driven scoring, heatmaps and targeted coaching insights.</a:t>
                      </a:r>
                      <a:endParaRPr lang="en-US" sz="2400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endParaRPr lang="en-US" sz="1050" b="1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1050" b="1"/>
                        <a:t>Impact:</a:t>
                      </a:r>
                      <a:r>
                        <a:rPr lang="en-US" sz="1050"/>
                        <a:t> Improve quality scores, increase coaching, supervisors reclaim time</a:t>
                      </a:r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endParaRPr lang="en-US" sz="1050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1050"/>
                        <a:t>Manual, Automated, and Hybrid (Calibrated)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373470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4DA51AC6-7217-2FE7-FA48-6DAFE94A4EE6}"/>
              </a:ext>
            </a:extLst>
          </p:cNvPr>
          <p:cNvGrpSpPr/>
          <p:nvPr/>
        </p:nvGrpSpPr>
        <p:grpSpPr>
          <a:xfrm>
            <a:off x="9501169" y="68725"/>
            <a:ext cx="2312876" cy="905928"/>
            <a:chOff x="8778019" y="88147"/>
            <a:chExt cx="3071080" cy="1123965"/>
          </a:xfrm>
        </p:grpSpPr>
        <p:sp>
          <p:nvSpPr>
            <p:cNvPr id="8" name="Rounded Rectangle 8">
              <a:extLst>
                <a:ext uri="{FF2B5EF4-FFF2-40B4-BE49-F238E27FC236}">
                  <a16:creationId xmlns:a16="http://schemas.microsoft.com/office/drawing/2014/main" id="{20769E2D-BBF5-0010-34B1-869A51798D47}"/>
                </a:ext>
              </a:extLst>
            </p:cNvPr>
            <p:cNvSpPr/>
            <p:nvPr/>
          </p:nvSpPr>
          <p:spPr>
            <a:xfrm>
              <a:off x="9369854" y="88147"/>
              <a:ext cx="2479245" cy="1123965"/>
            </a:xfrm>
            <a:prstGeom prst="roundRect">
              <a:avLst>
                <a:gd name="adj" fmla="val 815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9851F7-FC6D-F861-16EF-A63FD162CC20}"/>
                </a:ext>
              </a:extLst>
            </p:cNvPr>
            <p:cNvSpPr txBox="1"/>
            <p:nvPr/>
          </p:nvSpPr>
          <p:spPr>
            <a:xfrm>
              <a:off x="8778019" y="338802"/>
              <a:ext cx="1917888" cy="649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>
                  <a:solidFill>
                    <a:schemeClr val="bg2"/>
                  </a:solidFill>
                </a:rPr>
                <a:t>Partner</a:t>
              </a:r>
              <a:br>
                <a:rPr lang="en-US" sz="1400" b="1">
                  <a:solidFill>
                    <a:schemeClr val="bg2"/>
                  </a:solidFill>
                </a:rPr>
              </a:br>
              <a:r>
                <a:rPr lang="en-US" sz="1400" b="1">
                  <a:solidFill>
                    <a:schemeClr val="bg2"/>
                  </a:solidFill>
                </a:rPr>
                <a:t>Portal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6A35FAB-7372-164D-628B-B02852A12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1499" y="135310"/>
            <a:ext cx="779090" cy="7790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AF074E-2AF3-E849-FB38-71B3778FFB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4"/>
          <a:stretch>
            <a:fillRect/>
          </a:stretch>
        </p:blipFill>
        <p:spPr>
          <a:xfrm>
            <a:off x="6684331" y="1209694"/>
            <a:ext cx="3725065" cy="48022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597BD9-873E-6BE7-D713-0B9AA0DE58D6}"/>
              </a:ext>
            </a:extLst>
          </p:cNvPr>
          <p:cNvSpPr txBox="1"/>
          <p:nvPr/>
        </p:nvSpPr>
        <p:spPr>
          <a:xfrm>
            <a:off x="302290" y="1637553"/>
            <a:ext cx="592459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For each </a:t>
            </a:r>
            <a:r>
              <a:rPr lang="en-US" b="1" err="1"/>
              <a:t>Alvaria</a:t>
            </a:r>
            <a:r>
              <a:rPr lang="en-US" b="1"/>
              <a:t> Powered by </a:t>
            </a:r>
            <a:r>
              <a:rPr lang="en-US" b="1" err="1"/>
              <a:t>SuccessKPI</a:t>
            </a:r>
            <a:r>
              <a:rPr lang="en-US" b="1"/>
              <a:t> solution</a:t>
            </a:r>
            <a:endParaRPr lang="en-US" b="1">
              <a:cs typeface="Arial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1D44184-2811-F263-3018-8A2D577853A0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1989" y="6264826"/>
            <a:ext cx="607372" cy="2870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A119EF-1E38-B9C9-24EC-203ECAAD1D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9284" b="39418"/>
          <a:stretch>
            <a:fillRect/>
          </a:stretch>
        </p:blipFill>
        <p:spPr>
          <a:xfrm>
            <a:off x="364565" y="6295236"/>
            <a:ext cx="1371089" cy="29200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D6D90D7-43CE-9415-853E-F8C1BA79A21A}"/>
              </a:ext>
            </a:extLst>
          </p:cNvPr>
          <p:cNvCxnSpPr>
            <a:cxnSpLocks/>
          </p:cNvCxnSpPr>
          <p:nvPr/>
        </p:nvCxnSpPr>
        <p:spPr>
          <a:xfrm>
            <a:off x="1834800" y="6242154"/>
            <a:ext cx="0" cy="3480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4FB005-F87F-ED63-CA05-90440F5FA700}"/>
              </a:ext>
            </a:extLst>
          </p:cNvPr>
          <p:cNvGrpSpPr/>
          <p:nvPr/>
        </p:nvGrpSpPr>
        <p:grpSpPr>
          <a:xfrm>
            <a:off x="7785171" y="4319080"/>
            <a:ext cx="4186518" cy="2350079"/>
            <a:chOff x="7577648" y="4260714"/>
            <a:chExt cx="4186518" cy="235007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4877C15-2B4C-E98D-E427-EDB648601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77648" y="4260714"/>
              <a:ext cx="4186518" cy="2350079"/>
            </a:xfrm>
            <a:prstGeom prst="rect">
              <a:avLst/>
            </a:prstGeom>
          </p:spPr>
        </p:pic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E28F992C-C64E-77FA-929E-E867A8A81F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8814" y="5155266"/>
              <a:ext cx="604185" cy="425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37518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9FE81AF-62E7-5F35-FB4A-AC730BB8A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56A1AA-EF85-2145-CF45-E58B7B8611C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706999" y="6416040"/>
            <a:ext cx="759200" cy="1188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7</a:t>
            </a:fld>
            <a:endParaRPr lang="e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E5C9F64-607E-45C6-E6B0-D4B611A98087}"/>
              </a:ext>
            </a:extLst>
          </p:cNvPr>
          <p:cNvSpPr txBox="1">
            <a:spLocks/>
          </p:cNvSpPr>
          <p:nvPr/>
        </p:nvSpPr>
        <p:spPr>
          <a:xfrm>
            <a:off x="371366" y="420924"/>
            <a:ext cx="11818335" cy="488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34275" rIns="0" bIns="34275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Arial"/>
              <a:buNone/>
              <a:defRPr sz="3400" b="0" i="0" kern="1200">
                <a:solidFill>
                  <a:schemeClr val="l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pPr marL="514350" indent="-514350"/>
            <a:r>
              <a:rPr lang="en-US" sz="4000" b="1">
                <a:latin typeface="Arial"/>
                <a:cs typeface="Arial"/>
              </a:rPr>
              <a:t>1. AI-Driven Quality Intelligence:  </a:t>
            </a:r>
            <a:br>
              <a:rPr lang="en-US" sz="4000" b="1">
                <a:latin typeface="Arial"/>
                <a:cs typeface="Arial"/>
              </a:rPr>
            </a:br>
            <a:r>
              <a:rPr lang="en-US" sz="2400" b="1">
                <a:latin typeface="Arial"/>
                <a:cs typeface="Arial"/>
              </a:rPr>
              <a:t>Scale quality, collections and compliance with GenAI Powered Automation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7BF0A5-0FDF-82CA-EA0D-E6EFDBCE5E62}"/>
              </a:ext>
            </a:extLst>
          </p:cNvPr>
          <p:cNvSpPr txBox="1"/>
          <p:nvPr/>
        </p:nvSpPr>
        <p:spPr>
          <a:xfrm>
            <a:off x="832744" y="2537578"/>
            <a:ext cx="219637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Challenge:</a:t>
            </a:r>
            <a:r>
              <a:rPr lang="en-US" sz="1600">
                <a:cs typeface="Arial"/>
              </a:rPr>
              <a:t> Limited QA Visibility </a:t>
            </a:r>
            <a:endParaRPr lang="en-US" sz="1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CDF3E4-414B-D5EF-4418-0256AFAAFECC}"/>
              </a:ext>
            </a:extLst>
          </p:cNvPr>
          <p:cNvSpPr txBox="1"/>
          <p:nvPr/>
        </p:nvSpPr>
        <p:spPr>
          <a:xfrm>
            <a:off x="6848194" y="2557298"/>
            <a:ext cx="224456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How:</a:t>
            </a:r>
            <a:r>
              <a:rPr lang="en-US" sz="1600">
                <a:cs typeface="Arial"/>
              </a:rPr>
              <a:t>  </a:t>
            </a:r>
            <a:r>
              <a:rPr lang="en-US" sz="1600" err="1">
                <a:cs typeface="Arial"/>
              </a:rPr>
              <a:t>SuccessKPI</a:t>
            </a:r>
            <a:r>
              <a:rPr lang="en-US" sz="1600">
                <a:cs typeface="Arial"/>
              </a:rPr>
              <a:t> </a:t>
            </a:r>
            <a:br>
              <a:rPr lang="en-US" sz="1600">
                <a:cs typeface="Arial"/>
              </a:rPr>
            </a:br>
            <a:r>
              <a:rPr lang="en-US" sz="1600">
                <a:cs typeface="Arial"/>
              </a:rPr>
              <a:t>AI Quality </a:t>
            </a:r>
            <a:r>
              <a:rPr lang="en-US" sz="1600" err="1">
                <a:cs typeface="Arial"/>
              </a:rPr>
              <a:t>Mgmt</a:t>
            </a:r>
            <a:endParaRPr lang="en-US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ACBECD-D788-4D1B-AD8B-49B190089C55}"/>
              </a:ext>
            </a:extLst>
          </p:cNvPr>
          <p:cNvSpPr txBox="1"/>
          <p:nvPr/>
        </p:nvSpPr>
        <p:spPr>
          <a:xfrm>
            <a:off x="3797150" y="2537578"/>
            <a:ext cx="219637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Solution:</a:t>
            </a:r>
            <a:r>
              <a:rPr lang="en-US" sz="1600">
                <a:cs typeface="Arial"/>
              </a:rPr>
              <a:t> Eliminate Blind Spots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DC7523-4AC6-95A0-D7EE-8D389D624B97}"/>
              </a:ext>
            </a:extLst>
          </p:cNvPr>
          <p:cNvSpPr txBox="1"/>
          <p:nvPr/>
        </p:nvSpPr>
        <p:spPr>
          <a:xfrm>
            <a:off x="9992628" y="2537577"/>
            <a:ext cx="214100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Results:</a:t>
            </a:r>
            <a:r>
              <a:rPr lang="en-US" sz="1600">
                <a:cs typeface="Arial"/>
              </a:rPr>
              <a:t> Measurable Business Impact</a:t>
            </a:r>
            <a:endParaRPr lang="en-US" sz="1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47A180-8A39-CD4E-454C-D8BC2DDA6762}"/>
              </a:ext>
            </a:extLst>
          </p:cNvPr>
          <p:cNvSpPr txBox="1"/>
          <p:nvPr/>
        </p:nvSpPr>
        <p:spPr>
          <a:xfrm>
            <a:off x="203307" y="3440045"/>
            <a:ext cx="2481527" cy="18312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Manual QA reviews only ~1% of calls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Compliance risk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Vulnerable customer signals and broken scripts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Agent friction that impacts debt recovery rates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EE6D4C-834E-CB0E-152E-90BC90D8B90B}"/>
              </a:ext>
            </a:extLst>
          </p:cNvPr>
          <p:cNvSpPr txBox="1"/>
          <p:nvPr/>
        </p:nvSpPr>
        <p:spPr>
          <a:xfrm>
            <a:off x="3222829" y="3424656"/>
            <a:ext cx="2481527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Eliminate blind spots in outbound collections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Ensure compliance, empathy in customer interactions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Optimize for recovery performance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A089CE-89C0-D724-6AC1-FDD31D4B6B05}"/>
              </a:ext>
            </a:extLst>
          </p:cNvPr>
          <p:cNvSpPr txBox="1"/>
          <p:nvPr/>
        </p:nvSpPr>
        <p:spPr>
          <a:xfrm>
            <a:off x="6322064" y="3424656"/>
            <a:ext cx="2481527" cy="20467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Automated QM + Speech Analytics and Playbooks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100% Call Evaluation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Automated Compliance Scoring (ex. FDCPA, vulnerability)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Real-time friction detection and performance insights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A3D5CB-81C4-5B55-7C94-4907EEF2603C}"/>
              </a:ext>
            </a:extLst>
          </p:cNvPr>
          <p:cNvSpPr txBox="1"/>
          <p:nvPr/>
        </p:nvSpPr>
        <p:spPr>
          <a:xfrm>
            <a:off x="9439494" y="3240506"/>
            <a:ext cx="1276131" cy="212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10%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30-50%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2-3x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15-25%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9CA11B-3C8C-7EAE-A214-C65934DAEE95}"/>
              </a:ext>
            </a:extLst>
          </p:cNvPr>
          <p:cNvSpPr txBox="1"/>
          <p:nvPr/>
        </p:nvSpPr>
        <p:spPr>
          <a:xfrm>
            <a:off x="785204" y="5629455"/>
            <a:ext cx="2196379" cy="59304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>
                <a:solidFill>
                  <a:schemeClr val="tx1">
                    <a:lumMod val="60000"/>
                    <a:lumOff val="40000"/>
                  </a:schemeClr>
                </a:solidFill>
                <a:latin typeface="Aptos Black" panose="020F0502020204030204" pitchFamily="34" charset="0"/>
              </a:rPr>
              <a:t>1%  </a:t>
            </a:r>
            <a:r>
              <a:rPr lang="en-US" sz="2400">
                <a:solidFill>
                  <a:schemeClr val="tx1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Sampling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6055BF-6AFA-F704-6982-97EC964EC5CD}"/>
              </a:ext>
            </a:extLst>
          </p:cNvPr>
          <p:cNvSpPr txBox="1"/>
          <p:nvPr/>
        </p:nvSpPr>
        <p:spPr>
          <a:xfrm>
            <a:off x="3766785" y="5629456"/>
            <a:ext cx="3319619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>
                <a:solidFill>
                  <a:schemeClr val="bg2"/>
                </a:solidFill>
                <a:latin typeface="Aptos Black" panose="020F0502020204030204" pitchFamily="34" charset="0"/>
              </a:rPr>
              <a:t>100%  </a:t>
            </a:r>
            <a:r>
              <a:rPr lang="en-US" sz="2400">
                <a:solidFill>
                  <a:schemeClr val="bg2"/>
                </a:solidFill>
                <a:latin typeface="Aptos Black" panose="020B0004020202020204" pitchFamily="34" charset="0"/>
              </a:rPr>
              <a:t>AI Intelligence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B833FE-CBAF-A4A8-90CE-4C248375581A}"/>
              </a:ext>
            </a:extLst>
          </p:cNvPr>
          <p:cNvSpPr txBox="1"/>
          <p:nvPr/>
        </p:nvSpPr>
        <p:spPr>
          <a:xfrm>
            <a:off x="7638366" y="5629456"/>
            <a:ext cx="4959904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>
                <a:solidFill>
                  <a:srgbClr val="0E52A3"/>
                </a:solidFill>
                <a:latin typeface="Aptos" panose="020B0004020202020204" pitchFamily="34" charset="0"/>
              </a:rPr>
              <a:t>Revenue &amp; Risk Improvement</a:t>
            </a:r>
            <a:endParaRPr lang="en-US" sz="2400" b="1">
              <a:solidFill>
                <a:schemeClr val="tx1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473A78F-DB19-BBA6-6D4B-5FC0FCE5347C}"/>
              </a:ext>
            </a:extLst>
          </p:cNvPr>
          <p:cNvCxnSpPr/>
          <p:nvPr/>
        </p:nvCxnSpPr>
        <p:spPr>
          <a:xfrm>
            <a:off x="2800350" y="6015548"/>
            <a:ext cx="966436" cy="0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  <a:alpha val="40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E1C7C62-BE6F-2C5B-DB30-F010E38D44ED}"/>
              </a:ext>
            </a:extLst>
          </p:cNvPr>
          <p:cNvCxnSpPr>
            <a:cxnSpLocks/>
          </p:cNvCxnSpPr>
          <p:nvPr/>
        </p:nvCxnSpPr>
        <p:spPr>
          <a:xfrm>
            <a:off x="6972300" y="6022232"/>
            <a:ext cx="692987" cy="0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  <a:alpha val="40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5DF31492-3AB1-DCB2-915C-B34F17EA5EE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43243" y="6315825"/>
            <a:ext cx="607372" cy="28701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101C592-56A7-0F6F-EF27-AB78D8A641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284" b="39418"/>
          <a:stretch>
            <a:fillRect/>
          </a:stretch>
        </p:blipFill>
        <p:spPr>
          <a:xfrm>
            <a:off x="9785819" y="6346235"/>
            <a:ext cx="1371089" cy="292008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A451301-6C90-2C4F-CA51-75D94ED9E1A8}"/>
              </a:ext>
            </a:extLst>
          </p:cNvPr>
          <p:cNvCxnSpPr>
            <a:cxnSpLocks/>
          </p:cNvCxnSpPr>
          <p:nvPr/>
        </p:nvCxnSpPr>
        <p:spPr>
          <a:xfrm>
            <a:off x="11256054" y="6293153"/>
            <a:ext cx="0" cy="3480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F68A855-9F61-16F3-1B09-8F0C44D25C3A}"/>
              </a:ext>
            </a:extLst>
          </p:cNvPr>
          <p:cNvSpPr txBox="1"/>
          <p:nvPr/>
        </p:nvSpPr>
        <p:spPr>
          <a:xfrm>
            <a:off x="10559375" y="3198015"/>
            <a:ext cx="159104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300"/>
              <a:t>Overall Performance Improvement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6B9371-15B7-72E7-0809-FC41E52DA72F}"/>
              </a:ext>
            </a:extLst>
          </p:cNvPr>
          <p:cNvSpPr txBox="1"/>
          <p:nvPr/>
        </p:nvSpPr>
        <p:spPr>
          <a:xfrm>
            <a:off x="10559375" y="3876584"/>
            <a:ext cx="15910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300"/>
              <a:t>Reduction in Regulatory Costs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F6CB06-D451-0D2E-3F2F-D40DFE827299}"/>
              </a:ext>
            </a:extLst>
          </p:cNvPr>
          <p:cNvSpPr txBox="1"/>
          <p:nvPr/>
        </p:nvSpPr>
        <p:spPr>
          <a:xfrm>
            <a:off x="10559375" y="4381932"/>
            <a:ext cx="15910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300"/>
              <a:t>Coaching Effectiveness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999D22-3F1B-AAAE-AB71-63BAC709B47A}"/>
              </a:ext>
            </a:extLst>
          </p:cNvPr>
          <p:cNvSpPr txBox="1"/>
          <p:nvPr/>
        </p:nvSpPr>
        <p:spPr>
          <a:xfrm>
            <a:off x="10545958" y="4902342"/>
            <a:ext cx="15910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300"/>
              <a:t>Dispute-driven Leakage</a:t>
            </a:r>
          </a:p>
        </p:txBody>
      </p:sp>
    </p:spTree>
    <p:extLst>
      <p:ext uri="{BB962C8B-B14F-4D97-AF65-F5344CB8AC3E}">
        <p14:creationId xmlns:p14="http://schemas.microsoft.com/office/powerpoint/2010/main" val="1579522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BCDC0A-D950-9884-8442-407B6A0BA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4" y="247206"/>
            <a:ext cx="11336332" cy="63635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F0E293F-D227-DAAC-90D0-B50452E82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963" y="2733204"/>
            <a:ext cx="1812073" cy="127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533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BBAA-A5D2-3528-F38B-D0BB99476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4656D94-7FD9-352B-FDE1-9D4D5A7244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BCE8F8-0C5D-F31C-4F88-DD1C98E4463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716524" y="6416040"/>
            <a:ext cx="759200" cy="1188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9</a:t>
            </a:fld>
            <a:endParaRPr lang="e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4597683-96A2-9F43-CBC0-9A52CBB9643E}"/>
              </a:ext>
            </a:extLst>
          </p:cNvPr>
          <p:cNvSpPr txBox="1">
            <a:spLocks/>
          </p:cNvSpPr>
          <p:nvPr/>
        </p:nvSpPr>
        <p:spPr>
          <a:xfrm>
            <a:off x="499382" y="439212"/>
            <a:ext cx="10660095" cy="488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34275" rIns="0" bIns="34275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Arial"/>
              <a:buNone/>
              <a:defRPr sz="3400" b="0" i="0" kern="1200">
                <a:solidFill>
                  <a:schemeClr val="l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pPr marL="514350" indent="-514350"/>
            <a:r>
              <a:rPr lang="en-US" sz="3600" b="1">
                <a:latin typeface="Arial"/>
                <a:cs typeface="Arial"/>
              </a:rPr>
              <a:t>2. AI Powered WFM:  </a:t>
            </a:r>
            <a:br>
              <a:rPr lang="en-US" sz="3600" b="1">
                <a:latin typeface="Arial"/>
                <a:cs typeface="Arial"/>
              </a:rPr>
            </a:br>
            <a:r>
              <a:rPr lang="en-US" sz="2800" b="1">
                <a:latin typeface="Arial"/>
                <a:cs typeface="Arial"/>
              </a:rPr>
              <a:t>Delivering optimized outcomes with efficient workforce </a:t>
            </a:r>
            <a:endParaRPr lang="en-US" sz="28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6992E5-5B9D-4FD3-0468-34B8BB380A63}"/>
              </a:ext>
            </a:extLst>
          </p:cNvPr>
          <p:cNvSpPr txBox="1"/>
          <p:nvPr/>
        </p:nvSpPr>
        <p:spPr>
          <a:xfrm>
            <a:off x="832744" y="2537578"/>
            <a:ext cx="219637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Challenge:</a:t>
            </a:r>
            <a:r>
              <a:rPr lang="en-US" sz="1600">
                <a:cs typeface="Arial"/>
              </a:rPr>
              <a:t> Current WFM Ineffective </a:t>
            </a:r>
            <a:endParaRPr lang="en-US" sz="1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A63FA8-1F01-0706-BD4C-78F11C263751}"/>
              </a:ext>
            </a:extLst>
          </p:cNvPr>
          <p:cNvSpPr txBox="1"/>
          <p:nvPr/>
        </p:nvSpPr>
        <p:spPr>
          <a:xfrm>
            <a:off x="6848194" y="2557298"/>
            <a:ext cx="224456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How:</a:t>
            </a:r>
            <a:r>
              <a:rPr lang="en-US" sz="1600">
                <a:cs typeface="Arial"/>
              </a:rPr>
              <a:t>  </a:t>
            </a:r>
            <a:r>
              <a:rPr lang="en-US" sz="1600" err="1">
                <a:cs typeface="Arial"/>
              </a:rPr>
              <a:t>SuccessKPI</a:t>
            </a:r>
            <a:r>
              <a:rPr lang="en-US" sz="1600">
                <a:cs typeface="Arial"/>
              </a:rPr>
              <a:t> </a:t>
            </a:r>
            <a:br>
              <a:rPr lang="en-US" sz="1600">
                <a:cs typeface="Arial"/>
              </a:rPr>
            </a:br>
            <a:r>
              <a:rPr lang="en-US" sz="1600">
                <a:cs typeface="Arial"/>
              </a:rPr>
              <a:t>Integrated WFM</a:t>
            </a:r>
            <a:endParaRPr lang="en-US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6FB94B-AE33-3E44-57BC-06741237F9EA}"/>
              </a:ext>
            </a:extLst>
          </p:cNvPr>
          <p:cNvSpPr txBox="1"/>
          <p:nvPr/>
        </p:nvSpPr>
        <p:spPr>
          <a:xfrm>
            <a:off x="3797150" y="2537578"/>
            <a:ext cx="219637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Solution:</a:t>
            </a:r>
            <a:r>
              <a:rPr lang="en-US" sz="1600">
                <a:cs typeface="Arial"/>
              </a:rPr>
              <a:t> Maximize Agent Effectiveness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63282C-2DCD-75CD-9004-5B923ECC12BC}"/>
              </a:ext>
            </a:extLst>
          </p:cNvPr>
          <p:cNvSpPr txBox="1"/>
          <p:nvPr/>
        </p:nvSpPr>
        <p:spPr>
          <a:xfrm>
            <a:off x="9992628" y="2537577"/>
            <a:ext cx="214100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Results:</a:t>
            </a:r>
            <a:r>
              <a:rPr lang="en-US" sz="1600">
                <a:cs typeface="Arial"/>
              </a:rPr>
              <a:t> Measurable Business Impact</a:t>
            </a:r>
            <a:endParaRPr lang="en-US" sz="1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0068BC-8E81-C116-6A86-3C94EE3A65C5}"/>
              </a:ext>
            </a:extLst>
          </p:cNvPr>
          <p:cNvSpPr txBox="1"/>
          <p:nvPr/>
        </p:nvSpPr>
        <p:spPr>
          <a:xfrm>
            <a:off x="203307" y="3440045"/>
            <a:ext cx="2481527" cy="16158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Missed Recovery due to over/under-staffing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Agent burnout/turnover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Low connect rates and declining productivity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CSAT levels decreasing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F669FD-70C7-574D-D0ED-65FEB473E948}"/>
              </a:ext>
            </a:extLst>
          </p:cNvPr>
          <p:cNvSpPr txBox="1"/>
          <p:nvPr/>
        </p:nvSpPr>
        <p:spPr>
          <a:xfrm>
            <a:off x="3222829" y="3424656"/>
            <a:ext cx="2481527" cy="18312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Align right number of agents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Staff delinquency segments more efficiently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Maximize recovery yield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Better agent flexibility and satisfaction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E1E176-6A44-74EE-1B14-12D870084BD0}"/>
              </a:ext>
            </a:extLst>
          </p:cNvPr>
          <p:cNvSpPr txBox="1"/>
          <p:nvPr/>
        </p:nvSpPr>
        <p:spPr>
          <a:xfrm>
            <a:off x="6322064" y="3424656"/>
            <a:ext cx="2481527" cy="196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WFM integrated with multiple channels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Leverages performance data, recovery trends, interaction analytics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Forecasts optimized staffing needs around high-value windows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96CAF5-122B-06D8-D31F-662298B7D019}"/>
              </a:ext>
            </a:extLst>
          </p:cNvPr>
          <p:cNvSpPr txBox="1"/>
          <p:nvPr/>
        </p:nvSpPr>
        <p:spPr>
          <a:xfrm>
            <a:off x="9439494" y="3240506"/>
            <a:ext cx="1276131" cy="212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5-15%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3-7%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8-12%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0x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21DDD9-BA2D-F6A2-4A90-46AA146AA460}"/>
              </a:ext>
            </a:extLst>
          </p:cNvPr>
          <p:cNvSpPr txBox="1"/>
          <p:nvPr/>
        </p:nvSpPr>
        <p:spPr>
          <a:xfrm>
            <a:off x="10556004" y="3311349"/>
            <a:ext cx="15910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300"/>
              <a:t>Increase yield per labor dollar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D66192-19C5-52B0-ED4B-D9FD4E2D4311}"/>
              </a:ext>
            </a:extLst>
          </p:cNvPr>
          <p:cNvSpPr txBox="1"/>
          <p:nvPr/>
        </p:nvSpPr>
        <p:spPr>
          <a:xfrm>
            <a:off x="637274" y="5731323"/>
            <a:ext cx="2529740" cy="509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chemeClr val="tx1">
                    <a:lumMod val="60000"/>
                    <a:lumOff val="40000"/>
                  </a:schemeClr>
                </a:solidFill>
                <a:latin typeface="Aptos Black" panose="020B0004020202020204" pitchFamily="34" charset="0"/>
              </a:rPr>
              <a:t>Old</a:t>
            </a:r>
            <a:r>
              <a:rPr lang="en-US" sz="2000" b="1">
                <a:solidFill>
                  <a:schemeClr val="tx1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 Employee </a:t>
            </a:r>
            <a:r>
              <a:rPr lang="en-US" sz="2000" b="1" err="1">
                <a:solidFill>
                  <a:schemeClr val="tx1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Mgmt</a:t>
            </a:r>
            <a:endParaRPr lang="en-US" sz="2000">
              <a:solidFill>
                <a:schemeClr val="tx1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3446D4-BE8C-8A40-25D9-4679559AF4BA}"/>
              </a:ext>
            </a:extLst>
          </p:cNvPr>
          <p:cNvSpPr txBox="1"/>
          <p:nvPr/>
        </p:nvSpPr>
        <p:spPr>
          <a:xfrm>
            <a:off x="4263912" y="5689614"/>
            <a:ext cx="3066880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>
                <a:solidFill>
                  <a:schemeClr val="bg2"/>
                </a:solidFill>
                <a:latin typeface="Aptos Black" panose="020F0502020204030204" pitchFamily="34" charset="0"/>
              </a:rPr>
              <a:t>Integrated WFM</a:t>
            </a:r>
            <a:endParaRPr lang="en-US" sz="2400">
              <a:solidFill>
                <a:schemeClr val="bg2"/>
              </a:solidFill>
              <a:latin typeface="Aptos" panose="020B00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DF3108-0F84-9D44-58C5-EB521D0A2AAC}"/>
              </a:ext>
            </a:extLst>
          </p:cNvPr>
          <p:cNvSpPr txBox="1"/>
          <p:nvPr/>
        </p:nvSpPr>
        <p:spPr>
          <a:xfrm>
            <a:off x="7647891" y="5689614"/>
            <a:ext cx="4959904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>
                <a:solidFill>
                  <a:srgbClr val="0E52A3"/>
                </a:solidFill>
                <a:latin typeface="Aptos" panose="020B0004020202020204" pitchFamily="34" charset="0"/>
              </a:rPr>
              <a:t>Improved Agent Satisfaction</a:t>
            </a:r>
            <a:endParaRPr lang="en-US" sz="2400" b="1">
              <a:solidFill>
                <a:schemeClr val="tx1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6125B3E-32A0-5489-BAAE-66BFB6430ACB}"/>
              </a:ext>
            </a:extLst>
          </p:cNvPr>
          <p:cNvCxnSpPr/>
          <p:nvPr/>
        </p:nvCxnSpPr>
        <p:spPr>
          <a:xfrm>
            <a:off x="3257550" y="6062337"/>
            <a:ext cx="966436" cy="0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  <a:alpha val="40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FEBC75F-63AB-669D-8391-BC901FAD06CA}"/>
              </a:ext>
            </a:extLst>
          </p:cNvPr>
          <p:cNvCxnSpPr/>
          <p:nvPr/>
        </p:nvCxnSpPr>
        <p:spPr>
          <a:xfrm>
            <a:off x="6708376" y="6062337"/>
            <a:ext cx="966436" cy="0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  <a:alpha val="40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0A21539-A123-4468-9163-86E4F7763862}"/>
              </a:ext>
            </a:extLst>
          </p:cNvPr>
          <p:cNvSpPr txBox="1"/>
          <p:nvPr/>
        </p:nvSpPr>
        <p:spPr>
          <a:xfrm>
            <a:off x="10556004" y="3875618"/>
            <a:ext cx="15910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300"/>
              <a:t>Reduction in shrinkage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606271-7BC0-10A3-EFFE-609B702A16ED}"/>
              </a:ext>
            </a:extLst>
          </p:cNvPr>
          <p:cNvSpPr txBox="1"/>
          <p:nvPr/>
        </p:nvSpPr>
        <p:spPr>
          <a:xfrm>
            <a:off x="10556004" y="4409541"/>
            <a:ext cx="15910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800"/>
              </a:spcBef>
            </a:pPr>
            <a:r>
              <a:rPr lang="en-US" sz="1300"/>
              <a:t>Increase in campaign penetration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ABC3500-8A38-1076-2B11-8E7F5DCD2C0C}"/>
              </a:ext>
            </a:extLst>
          </p:cNvPr>
          <p:cNvSpPr txBox="1"/>
          <p:nvPr/>
        </p:nvSpPr>
        <p:spPr>
          <a:xfrm>
            <a:off x="10542587" y="4958526"/>
            <a:ext cx="15910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800"/>
              </a:spcBef>
            </a:pPr>
            <a:r>
              <a:rPr lang="en-US" sz="1300"/>
              <a:t>FTE growth while improving efficiency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6DA7182D-15ED-D183-1D7C-35AC0AEDE937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43243" y="6315825"/>
            <a:ext cx="607372" cy="28701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C4B54AB-AA8A-4BA0-46CC-31E7F83C29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284" b="39418"/>
          <a:stretch>
            <a:fillRect/>
          </a:stretch>
        </p:blipFill>
        <p:spPr>
          <a:xfrm>
            <a:off x="9785819" y="6346235"/>
            <a:ext cx="1371089" cy="292008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DD8D6C-9328-EA63-C2D7-FEEB9078473E}"/>
              </a:ext>
            </a:extLst>
          </p:cNvPr>
          <p:cNvCxnSpPr>
            <a:cxnSpLocks/>
          </p:cNvCxnSpPr>
          <p:nvPr/>
        </p:nvCxnSpPr>
        <p:spPr>
          <a:xfrm>
            <a:off x="11256054" y="6293153"/>
            <a:ext cx="0" cy="3480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403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B0862-5332-058B-8E07-772E749B8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E3FFCC5-0DEA-719D-64E4-74DEB9BFE4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0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F0F904-C274-6BB8-4F5B-58C8EE80AC4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716524" y="6416040"/>
            <a:ext cx="759200" cy="1188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D67469-B20B-8897-E883-D7DC80FFD0D3}"/>
              </a:ext>
            </a:extLst>
          </p:cNvPr>
          <p:cNvSpPr txBox="1">
            <a:spLocks/>
          </p:cNvSpPr>
          <p:nvPr/>
        </p:nvSpPr>
        <p:spPr>
          <a:xfrm>
            <a:off x="499382" y="439212"/>
            <a:ext cx="10660095" cy="488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34275" rIns="0" bIns="34275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Arial"/>
              <a:buNone/>
              <a:defRPr sz="3400" b="0" i="0" kern="1200">
                <a:solidFill>
                  <a:schemeClr val="l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pPr marL="568325" indent="-568325"/>
            <a:r>
              <a:rPr lang="en-US" sz="4000" b="1">
                <a:latin typeface="Arial"/>
                <a:cs typeface="Arial"/>
              </a:rPr>
              <a:t>3. Disconnected Tools: </a:t>
            </a:r>
            <a:br>
              <a:rPr lang="en-US" sz="4000" b="1">
                <a:latin typeface="Arial"/>
                <a:cs typeface="Arial"/>
              </a:rPr>
            </a:br>
            <a:r>
              <a:rPr lang="en-US" sz="2400" b="1">
                <a:latin typeface="Arial"/>
                <a:cs typeface="Arial"/>
              </a:rPr>
              <a:t>Unpack data disparity by delivering a unified Operating System for Outbound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2E3A48-5C2A-6892-6D62-CDC03F2D3DBB}"/>
              </a:ext>
            </a:extLst>
          </p:cNvPr>
          <p:cNvSpPr txBox="1"/>
          <p:nvPr/>
        </p:nvSpPr>
        <p:spPr>
          <a:xfrm>
            <a:off x="731144" y="2564670"/>
            <a:ext cx="219637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Challenge:</a:t>
            </a:r>
            <a:r>
              <a:rPr lang="en-US" sz="1600">
                <a:cs typeface="Arial"/>
              </a:rPr>
              <a:t> Systems and data disconnect</a:t>
            </a:r>
            <a:endParaRPr lang="en-US" sz="1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93E930-B780-9B3D-F72D-8CD281422B1F}"/>
              </a:ext>
            </a:extLst>
          </p:cNvPr>
          <p:cNvSpPr txBox="1"/>
          <p:nvPr/>
        </p:nvSpPr>
        <p:spPr>
          <a:xfrm>
            <a:off x="6848194" y="2564074"/>
            <a:ext cx="224456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How:</a:t>
            </a:r>
            <a:r>
              <a:rPr lang="en-US" sz="1600">
                <a:cs typeface="Arial"/>
              </a:rPr>
              <a:t>  </a:t>
            </a:r>
            <a:r>
              <a:rPr lang="en-US" sz="1600" err="1">
                <a:cs typeface="Arial"/>
              </a:rPr>
              <a:t>SuccessKPI</a:t>
            </a:r>
            <a:r>
              <a:rPr lang="en-US" sz="1600">
                <a:cs typeface="Arial"/>
              </a:rPr>
              <a:t> </a:t>
            </a:r>
            <a:br>
              <a:rPr lang="en-US" sz="1600">
                <a:cs typeface="Arial"/>
              </a:rPr>
            </a:br>
            <a:r>
              <a:rPr lang="en-US" sz="1600">
                <a:cs typeface="Arial"/>
              </a:rPr>
              <a:t>Operating System</a:t>
            </a:r>
            <a:endParaRPr lang="en-US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BD0FF9-C4D2-B072-76B3-CA7CB93CE5D1}"/>
              </a:ext>
            </a:extLst>
          </p:cNvPr>
          <p:cNvSpPr txBox="1"/>
          <p:nvPr/>
        </p:nvSpPr>
        <p:spPr>
          <a:xfrm>
            <a:off x="3797150" y="2537578"/>
            <a:ext cx="219637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Solution:</a:t>
            </a:r>
            <a:r>
              <a:rPr lang="en-US" sz="1600">
                <a:cs typeface="Arial"/>
              </a:rPr>
              <a:t> Unified Performance 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19E734-9B4D-44BB-EA84-75239D53B001}"/>
              </a:ext>
            </a:extLst>
          </p:cNvPr>
          <p:cNvSpPr txBox="1"/>
          <p:nvPr/>
        </p:nvSpPr>
        <p:spPr>
          <a:xfrm>
            <a:off x="9992628" y="2537577"/>
            <a:ext cx="214100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Results:</a:t>
            </a:r>
            <a:r>
              <a:rPr lang="en-US" sz="1600">
                <a:cs typeface="Arial"/>
              </a:rPr>
              <a:t> Measurable Business Impact</a:t>
            </a:r>
            <a:endParaRPr lang="en-US" sz="1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5E51D9-79EA-B540-FA1D-7AF4D74A2312}"/>
              </a:ext>
            </a:extLst>
          </p:cNvPr>
          <p:cNvSpPr txBox="1"/>
          <p:nvPr/>
        </p:nvSpPr>
        <p:spPr>
          <a:xfrm>
            <a:off x="203307" y="3440045"/>
            <a:ext cx="2481527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Disconnected systems, lack of full view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Data spread between QA, dialer, WFM, CRM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Difficult to link agent behavior and recovery times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252195-193B-46F7-AF91-BC666754B384}"/>
              </a:ext>
            </a:extLst>
          </p:cNvPr>
          <p:cNvSpPr txBox="1"/>
          <p:nvPr/>
        </p:nvSpPr>
        <p:spPr>
          <a:xfrm>
            <a:off x="3222829" y="3424656"/>
            <a:ext cx="2647108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All channels and systems flow to central data repository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Connect compliance, agent behavior, process metrics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Solve for operational friction and financial recovery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8CC2C5-7442-A497-AA0B-DB2416A0CDEC}"/>
              </a:ext>
            </a:extLst>
          </p:cNvPr>
          <p:cNvSpPr txBox="1"/>
          <p:nvPr/>
        </p:nvSpPr>
        <p:spPr>
          <a:xfrm>
            <a:off x="6322064" y="3424656"/>
            <a:ext cx="2481527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Consolidates interaction analytics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QA, WFM, dialer, CRM and more flow to unified BI dashboards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Links agent activity directly to recovery KPIs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01ED7E-36E1-BFD1-88C3-EBB163145F5C}"/>
              </a:ext>
            </a:extLst>
          </p:cNvPr>
          <p:cNvSpPr txBox="1"/>
          <p:nvPr/>
        </p:nvSpPr>
        <p:spPr>
          <a:xfrm>
            <a:off x="9439494" y="3240506"/>
            <a:ext cx="1276131" cy="212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5-10%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6%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8-12%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 panose="020F0502020204030204" pitchFamily="34" charset="0"/>
              </a:rPr>
              <a:t>0x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B68062-82A0-00C8-7EC1-A3761865B5B2}"/>
              </a:ext>
            </a:extLst>
          </p:cNvPr>
          <p:cNvSpPr txBox="1"/>
          <p:nvPr/>
        </p:nvSpPr>
        <p:spPr>
          <a:xfrm>
            <a:off x="10454407" y="3401831"/>
            <a:ext cx="15910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300"/>
              <a:t>Revenue lift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71DBBA-7541-306B-1498-1299A26724C2}"/>
              </a:ext>
            </a:extLst>
          </p:cNvPr>
          <p:cNvSpPr txBox="1"/>
          <p:nvPr/>
        </p:nvSpPr>
        <p:spPr>
          <a:xfrm>
            <a:off x="637274" y="5731323"/>
            <a:ext cx="2529740" cy="509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chemeClr val="tx1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Old Employee </a:t>
            </a:r>
            <a:r>
              <a:rPr lang="en-US" sz="2000" b="1" err="1">
                <a:solidFill>
                  <a:schemeClr val="tx1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Mgmt</a:t>
            </a:r>
            <a:endParaRPr lang="en-US" sz="2000">
              <a:solidFill>
                <a:schemeClr val="tx1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5E6A11-EB79-EE9F-8DE2-153B338F5EB4}"/>
              </a:ext>
            </a:extLst>
          </p:cNvPr>
          <p:cNvSpPr txBox="1"/>
          <p:nvPr/>
        </p:nvSpPr>
        <p:spPr>
          <a:xfrm>
            <a:off x="4263912" y="5689614"/>
            <a:ext cx="3066880" cy="5896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>
                <a:solidFill>
                  <a:schemeClr val="bg2"/>
                </a:solidFill>
                <a:latin typeface="Aptos Black"/>
              </a:rPr>
              <a:t>Single pain of glass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C09F54-C4AC-08F3-4C03-C0989F1D0967}"/>
              </a:ext>
            </a:extLst>
          </p:cNvPr>
          <p:cNvSpPr txBox="1"/>
          <p:nvPr/>
        </p:nvSpPr>
        <p:spPr>
          <a:xfrm>
            <a:off x="7647891" y="5689614"/>
            <a:ext cx="4959904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>
                <a:solidFill>
                  <a:srgbClr val="0E52A3"/>
                </a:solidFill>
                <a:latin typeface="Aptos" panose="020B0004020202020204" pitchFamily="34" charset="0"/>
              </a:rPr>
              <a:t>Improved CC Performance</a:t>
            </a:r>
            <a:endParaRPr lang="en-US" sz="2400" b="1">
              <a:solidFill>
                <a:schemeClr val="tx1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A33667A-8D97-CE38-45E2-F27431C1A6BA}"/>
              </a:ext>
            </a:extLst>
          </p:cNvPr>
          <p:cNvCxnSpPr/>
          <p:nvPr/>
        </p:nvCxnSpPr>
        <p:spPr>
          <a:xfrm>
            <a:off x="3257550" y="6062337"/>
            <a:ext cx="966436" cy="0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  <a:alpha val="40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552A0B0-D06F-3730-08EA-166C3AB3E137}"/>
              </a:ext>
            </a:extLst>
          </p:cNvPr>
          <p:cNvCxnSpPr/>
          <p:nvPr/>
        </p:nvCxnSpPr>
        <p:spPr>
          <a:xfrm>
            <a:off x="6708376" y="6062337"/>
            <a:ext cx="966436" cy="0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  <a:alpha val="40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BBBBF6D-9F77-6CA6-DDB2-AD0B0A36706D}"/>
              </a:ext>
            </a:extLst>
          </p:cNvPr>
          <p:cNvSpPr txBox="1"/>
          <p:nvPr/>
        </p:nvSpPr>
        <p:spPr>
          <a:xfrm>
            <a:off x="10454407" y="3867998"/>
            <a:ext cx="15910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1300"/>
              <a:t>Reduction in Leakage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DFA5DB-4BC8-6568-F927-0672B2246CE0}"/>
              </a:ext>
            </a:extLst>
          </p:cNvPr>
          <p:cNvSpPr txBox="1"/>
          <p:nvPr/>
        </p:nvSpPr>
        <p:spPr>
          <a:xfrm>
            <a:off x="10454407" y="4409541"/>
            <a:ext cx="15910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800"/>
              </a:spcBef>
            </a:pPr>
            <a:r>
              <a:rPr lang="en-US" sz="1300"/>
              <a:t>Increase in campaign penetration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EB2565-9B31-447F-E542-05270ECDEA44}"/>
              </a:ext>
            </a:extLst>
          </p:cNvPr>
          <p:cNvSpPr txBox="1"/>
          <p:nvPr/>
        </p:nvSpPr>
        <p:spPr>
          <a:xfrm>
            <a:off x="10451112" y="5016430"/>
            <a:ext cx="172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800"/>
              </a:spcBef>
            </a:pPr>
            <a:r>
              <a:rPr lang="en-US" sz="1300"/>
              <a:t>FTE growth while improving efficiency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8395296C-DAD3-D274-B32C-74271C4BBE00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43243" y="6315825"/>
            <a:ext cx="607372" cy="28701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88DE57C-E43F-FDA8-86B8-2D09316BD6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9284" b="39418"/>
          <a:stretch>
            <a:fillRect/>
          </a:stretch>
        </p:blipFill>
        <p:spPr>
          <a:xfrm>
            <a:off x="9785819" y="6346235"/>
            <a:ext cx="1371089" cy="292008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3222388-5CCA-66EF-3115-D99BA94A3292}"/>
              </a:ext>
            </a:extLst>
          </p:cNvPr>
          <p:cNvCxnSpPr>
            <a:cxnSpLocks/>
          </p:cNvCxnSpPr>
          <p:nvPr/>
        </p:nvCxnSpPr>
        <p:spPr>
          <a:xfrm>
            <a:off x="11256054" y="6293153"/>
            <a:ext cx="0" cy="3480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364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39EAE-DEBD-3F25-B3A4-BB9BD3508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2E8BB83-1EA3-2D4B-D69E-80CEF52728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BDD071-C994-083A-47E3-006033A4704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716524" y="6416040"/>
            <a:ext cx="759200" cy="1188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11</a:t>
            </a:fld>
            <a:endParaRPr lang="e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351427-4613-B292-D8CB-B0C06D10A3FF}"/>
              </a:ext>
            </a:extLst>
          </p:cNvPr>
          <p:cNvSpPr txBox="1"/>
          <p:nvPr/>
        </p:nvSpPr>
        <p:spPr>
          <a:xfrm>
            <a:off x="747019" y="2547103"/>
            <a:ext cx="219637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Challenge:</a:t>
            </a:r>
            <a:r>
              <a:rPr lang="en-US" sz="1600">
                <a:cs typeface="Arial"/>
              </a:rPr>
              <a:t> Unaware agent intelligence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F7F475-7E60-7FED-5686-2D0FC7AA4B8E}"/>
              </a:ext>
            </a:extLst>
          </p:cNvPr>
          <p:cNvSpPr txBox="1"/>
          <p:nvPr/>
        </p:nvSpPr>
        <p:spPr>
          <a:xfrm>
            <a:off x="6848194" y="2584396"/>
            <a:ext cx="224456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How:</a:t>
            </a:r>
            <a:r>
              <a:rPr lang="en-US" sz="1600">
                <a:cs typeface="Arial"/>
              </a:rPr>
              <a:t>  </a:t>
            </a:r>
            <a:r>
              <a:rPr lang="en-US" sz="1600" err="1">
                <a:cs typeface="Arial"/>
              </a:rPr>
              <a:t>SuccessKPI</a:t>
            </a:r>
            <a:r>
              <a:rPr lang="en-US" sz="1600">
                <a:cs typeface="Arial"/>
              </a:rPr>
              <a:t> </a:t>
            </a:r>
            <a:br>
              <a:rPr lang="en-US" sz="1600">
                <a:cs typeface="Arial"/>
              </a:rPr>
            </a:br>
            <a:r>
              <a:rPr lang="en-US" sz="1600">
                <a:cs typeface="Arial"/>
              </a:rPr>
              <a:t>Last Mile </a:t>
            </a:r>
            <a:endParaRPr lang="en-US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5B804C-C74A-4891-8303-014A88517C51}"/>
              </a:ext>
            </a:extLst>
          </p:cNvPr>
          <p:cNvSpPr txBox="1"/>
          <p:nvPr/>
        </p:nvSpPr>
        <p:spPr>
          <a:xfrm>
            <a:off x="3797150" y="2537578"/>
            <a:ext cx="219637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Solution:</a:t>
            </a:r>
            <a:r>
              <a:rPr lang="en-US" sz="1600">
                <a:cs typeface="Arial"/>
              </a:rPr>
              <a:t> Maximize Agent Effectiveness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DD79C-DE7B-ABC1-DB81-5221D5BCE820}"/>
              </a:ext>
            </a:extLst>
          </p:cNvPr>
          <p:cNvSpPr txBox="1"/>
          <p:nvPr/>
        </p:nvSpPr>
        <p:spPr>
          <a:xfrm>
            <a:off x="9992628" y="2537577"/>
            <a:ext cx="214100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Arial"/>
              </a:rPr>
              <a:t>Results:</a:t>
            </a:r>
            <a:r>
              <a:rPr lang="en-US" sz="1600">
                <a:cs typeface="Arial"/>
              </a:rPr>
              <a:t> Measurable Business Impact</a:t>
            </a:r>
            <a:endParaRPr lang="en-US" sz="1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4C79AE-A5AC-44E4-20C1-1F08B8C1EEAD}"/>
              </a:ext>
            </a:extLst>
          </p:cNvPr>
          <p:cNvSpPr txBox="1"/>
          <p:nvPr/>
        </p:nvSpPr>
        <p:spPr>
          <a:xfrm>
            <a:off x="185019" y="3312029"/>
            <a:ext cx="2591255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Limited visibility into agent devices, networks, and home environments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Technology issues often mistaken for performance or coaching problems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cs typeface="Arial"/>
              </a:rPr>
              <a:t>Slow, reactive troubleshooting impacts live outbound conversations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2754FF-85C4-962F-F2CA-9CC9DBCF21A6}"/>
              </a:ext>
            </a:extLst>
          </p:cNvPr>
          <p:cNvSpPr txBox="1"/>
          <p:nvPr/>
        </p:nvSpPr>
        <p:spPr>
          <a:xfrm>
            <a:off x="3247213" y="3290544"/>
            <a:ext cx="2652215" cy="196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Understand the real agent experience during interactions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Prevent disruption before customers are impacted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Create stable conversations that support successful payment outcomes</a:t>
            </a:r>
            <a:endParaRPr lang="en-US">
              <a:solidFill>
                <a:schemeClr val="tx1">
                  <a:lumMod val="75000"/>
                </a:schemeClr>
              </a:solidFill>
              <a:cs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ACD508-342A-45DF-388D-3BC41BA952B8}"/>
              </a:ext>
            </a:extLst>
          </p:cNvPr>
          <p:cNvSpPr txBox="1"/>
          <p:nvPr/>
        </p:nvSpPr>
        <p:spPr>
          <a:xfrm>
            <a:off x="6322064" y="3290544"/>
            <a:ext cx="2730856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Monitors agent endpoint performance including device, network, and audio quality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Provides real-time visibility into interaction-impacting issues</a:t>
            </a:r>
          </a:p>
          <a:p>
            <a:pPr marL="168275" indent="-1174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75000"/>
                  </a:schemeClr>
                </a:solidFill>
                <a:ea typeface="+mn-lt"/>
                <a:cs typeface="+mn-lt"/>
              </a:rPr>
              <a:t>Connects technology performance to agent productivity and outcomes</a:t>
            </a:r>
            <a:endParaRPr lang="en-US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6617DE-4346-E365-07CC-FCB6AFA3E602}"/>
              </a:ext>
            </a:extLst>
          </p:cNvPr>
          <p:cNvSpPr txBox="1"/>
          <p:nvPr/>
        </p:nvSpPr>
        <p:spPr>
          <a:xfrm>
            <a:off x="9439494" y="3254052"/>
            <a:ext cx="1276131" cy="21254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/>
              </a:rPr>
              <a:t>45-75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/>
              </a:rPr>
              <a:t>5-10%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/>
              </a:rPr>
              <a:t>12-20%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rgbClr val="0E52A3"/>
                </a:solidFill>
                <a:latin typeface="Aptos Black"/>
              </a:rPr>
              <a:t>0%</a:t>
            </a:r>
            <a:endParaRPr lang="en-US" sz="2000" b="1">
              <a:solidFill>
                <a:srgbClr val="0E52A3"/>
              </a:solidFill>
              <a:latin typeface="Aptos Black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CC68A6-9507-BB48-1F4C-47D3DE51203A}"/>
              </a:ext>
            </a:extLst>
          </p:cNvPr>
          <p:cNvSpPr txBox="1"/>
          <p:nvPr/>
        </p:nvSpPr>
        <p:spPr>
          <a:xfrm>
            <a:off x="10413129" y="3204877"/>
            <a:ext cx="1591048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800"/>
              </a:spcBef>
            </a:pPr>
            <a:r>
              <a:rPr lang="en-US" sz="1300"/>
              <a:t>Minutes of agent productivity recovered per day</a:t>
            </a:r>
            <a:endParaRPr lang="en-US" sz="1300"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FA98E4-103F-9EAA-95FD-21991A645164}"/>
              </a:ext>
            </a:extLst>
          </p:cNvPr>
          <p:cNvSpPr txBox="1"/>
          <p:nvPr/>
        </p:nvSpPr>
        <p:spPr>
          <a:xfrm>
            <a:off x="227698" y="5731323"/>
            <a:ext cx="3066879" cy="5096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>
                <a:solidFill>
                  <a:schemeClr val="tx1">
                    <a:lumMod val="60000"/>
                    <a:lumOff val="40000"/>
                  </a:schemeClr>
                </a:solidFill>
                <a:latin typeface="Aptos"/>
              </a:rPr>
              <a:t>Disparate agent quality </a:t>
            </a:r>
            <a:endParaRPr lang="en-US" sz="2000" b="1">
              <a:solidFill>
                <a:schemeClr val="tx1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7563D9-6EBA-79BF-3C05-9D824264AD4E}"/>
              </a:ext>
            </a:extLst>
          </p:cNvPr>
          <p:cNvSpPr txBox="1"/>
          <p:nvPr/>
        </p:nvSpPr>
        <p:spPr>
          <a:xfrm>
            <a:off x="3854336" y="5689614"/>
            <a:ext cx="4638825" cy="5930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>
                <a:solidFill>
                  <a:schemeClr val="bg2"/>
                </a:solidFill>
                <a:latin typeface="Aptos Black"/>
              </a:rPr>
              <a:t>Holistic workforce approach</a:t>
            </a:r>
            <a:endParaRPr lang="en-US" sz="2400">
              <a:solidFill>
                <a:schemeClr val="bg2"/>
              </a:solidFill>
              <a:latin typeface="Aptos" panose="020B00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DE91E9-EF4F-21C4-8FF2-ABB750281592}"/>
              </a:ext>
            </a:extLst>
          </p:cNvPr>
          <p:cNvSpPr txBox="1"/>
          <p:nvPr/>
        </p:nvSpPr>
        <p:spPr>
          <a:xfrm>
            <a:off x="8562291" y="5689614"/>
            <a:ext cx="3629709" cy="5930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b="1">
                <a:solidFill>
                  <a:srgbClr val="0E52A3"/>
                </a:solidFill>
                <a:latin typeface="Aptos"/>
              </a:rPr>
              <a:t>Improved Agent Quality</a:t>
            </a:r>
            <a:endParaRPr lang="en-US" sz="2400" b="1">
              <a:solidFill>
                <a:schemeClr val="tx1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85335BC-52E4-3DC9-2EE8-771AB08EBF02}"/>
              </a:ext>
            </a:extLst>
          </p:cNvPr>
          <p:cNvCxnSpPr>
            <a:cxnSpLocks/>
          </p:cNvCxnSpPr>
          <p:nvPr/>
        </p:nvCxnSpPr>
        <p:spPr>
          <a:xfrm>
            <a:off x="3119555" y="6062337"/>
            <a:ext cx="713906" cy="0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  <a:alpha val="40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F8C3E80-3F56-FAE2-FAB5-CB6A9D345492}"/>
              </a:ext>
            </a:extLst>
          </p:cNvPr>
          <p:cNvCxnSpPr>
            <a:cxnSpLocks/>
          </p:cNvCxnSpPr>
          <p:nvPr/>
        </p:nvCxnSpPr>
        <p:spPr>
          <a:xfrm>
            <a:off x="8134350" y="6062337"/>
            <a:ext cx="445337" cy="0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  <a:alpha val="40000"/>
              </a:schemeClr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C0CB2A9-6BA4-B1A6-DF46-52C23367AAA0}"/>
              </a:ext>
            </a:extLst>
          </p:cNvPr>
          <p:cNvSpPr txBox="1"/>
          <p:nvPr/>
        </p:nvSpPr>
        <p:spPr>
          <a:xfrm>
            <a:off x="10413128" y="3928958"/>
            <a:ext cx="1742705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800"/>
              </a:spcBef>
            </a:pPr>
            <a:r>
              <a:rPr lang="en-US" sz="1300"/>
              <a:t>Increase in payment capture velocity</a:t>
            </a:r>
            <a:endParaRPr lang="en-US" sz="1300">
              <a:cs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D36E4F-DD48-0B90-B0AE-3474296E112F}"/>
              </a:ext>
            </a:extLst>
          </p:cNvPr>
          <p:cNvSpPr txBox="1"/>
          <p:nvPr/>
        </p:nvSpPr>
        <p:spPr>
          <a:xfrm>
            <a:off x="10413129" y="4477271"/>
            <a:ext cx="159104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1200"/>
              </a:lnSpc>
              <a:spcBef>
                <a:spcPts val="800"/>
              </a:spcBef>
            </a:pPr>
            <a:r>
              <a:rPr lang="en-US" sz="1300"/>
              <a:t>Reduction in </a:t>
            </a:r>
            <a:br>
              <a:rPr lang="en-US" sz="1300"/>
            </a:br>
            <a:r>
              <a:rPr lang="en-US" sz="1300"/>
              <a:t>non-talk time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A35991-3604-6FBD-9755-A3530A800954}"/>
              </a:ext>
            </a:extLst>
          </p:cNvPr>
          <p:cNvSpPr txBox="1"/>
          <p:nvPr/>
        </p:nvSpPr>
        <p:spPr>
          <a:xfrm>
            <a:off x="10399711" y="4959581"/>
            <a:ext cx="1756121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1200"/>
              </a:lnSpc>
              <a:spcBef>
                <a:spcPts val="800"/>
              </a:spcBef>
            </a:pPr>
            <a:r>
              <a:rPr lang="en-US" sz="1300">
                <a:ea typeface="+mn-lt"/>
                <a:cs typeface="+mn-lt"/>
              </a:rPr>
              <a:t>Increase in headcount due to outbound throughput</a:t>
            </a:r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0A09A6B3-C538-8BF7-B4CC-4464BC417088}"/>
              </a:ext>
            </a:extLst>
          </p:cNvPr>
          <p:cNvSpPr txBox="1">
            <a:spLocks/>
          </p:cNvSpPr>
          <p:nvPr/>
        </p:nvSpPr>
        <p:spPr>
          <a:xfrm>
            <a:off x="444532" y="521947"/>
            <a:ext cx="10660095" cy="488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34275" rIns="0" bIns="34275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Arial"/>
              <a:buNone/>
              <a:defRPr sz="3400" b="0" i="0" kern="1200">
                <a:solidFill>
                  <a:schemeClr val="l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pPr marL="514350" indent="-514350"/>
            <a:r>
              <a:rPr lang="en-US" sz="4000" b="1">
                <a:latin typeface="Arial"/>
                <a:cs typeface="Arial"/>
              </a:rPr>
              <a:t>4. Agent last mile observability</a:t>
            </a:r>
            <a:br>
              <a:rPr lang="en-US" sz="4000" b="1">
                <a:latin typeface="Arial"/>
                <a:cs typeface="Arial"/>
              </a:rPr>
            </a:br>
            <a:r>
              <a:rPr lang="en-US" sz="3200" b="1">
                <a:latin typeface="Arial"/>
                <a:cs typeface="Arial"/>
              </a:rPr>
              <a:t>Turn Chaos into Clarity with End User Optimization</a:t>
            </a:r>
            <a:endParaRPr lang="en-US" sz="3200" b="1"/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EE40BEDD-59CD-F63A-EF77-42186F45858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43243" y="6315825"/>
            <a:ext cx="607372" cy="28701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416012A-0C21-14A1-ED96-8A7D2D2BBA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284" b="39418"/>
          <a:stretch>
            <a:fillRect/>
          </a:stretch>
        </p:blipFill>
        <p:spPr>
          <a:xfrm>
            <a:off x="9785819" y="6346235"/>
            <a:ext cx="1371089" cy="292008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12AA261-E305-D541-6A0A-20768E2DA185}"/>
              </a:ext>
            </a:extLst>
          </p:cNvPr>
          <p:cNvCxnSpPr>
            <a:cxnSpLocks/>
          </p:cNvCxnSpPr>
          <p:nvPr/>
        </p:nvCxnSpPr>
        <p:spPr>
          <a:xfrm>
            <a:off x="11256054" y="6293153"/>
            <a:ext cx="0" cy="34806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065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B53A9-2BDE-3686-52FB-AAC4DCC78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BD1EF-B940-3643-29FB-EAF409D6A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68" y="425731"/>
            <a:ext cx="10972800" cy="670251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Global customers and outcomes that we deliver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B934F-E1D8-777A-073C-A4667D8EA2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368ED1-E6E6-6447-8AC0-61B9B43772B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7D6D14-8A04-7A5D-C87A-D92CF5D18609}"/>
              </a:ext>
            </a:extLst>
          </p:cNvPr>
          <p:cNvSpPr txBox="1"/>
          <p:nvPr/>
        </p:nvSpPr>
        <p:spPr>
          <a:xfrm>
            <a:off x="609599" y="2728234"/>
            <a:ext cx="2016369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20,000 agents across 250 contact centers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Unified Command Center transformed managing compliance in weeks and months</a:t>
            </a: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Tight integration with multiple </a:t>
            </a:r>
            <a:r>
              <a:rPr lang="en-US" sz="1400" err="1">
                <a:cs typeface="Arial"/>
              </a:rPr>
              <a:t>CCaaS</a:t>
            </a:r>
            <a:r>
              <a:rPr lang="en-US" sz="1400">
                <a:cs typeface="Arial"/>
              </a:rPr>
              <a:t> platforms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Operational impact driving $8.8M. In annual improvement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&gt;$50m revenue opportunity</a:t>
            </a:r>
          </a:p>
          <a:p>
            <a:pPr marL="285750" indent="-285750">
              <a:buFont typeface="Arial"/>
              <a:buChar char="•"/>
            </a:pPr>
            <a:endParaRPr lang="en-US" sz="1400">
              <a:cs typeface="Arial"/>
            </a:endParaRPr>
          </a:p>
          <a:p>
            <a:pPr marL="285750" indent="-285750" algn="l">
              <a:buFont typeface="Arial"/>
              <a:buChar char="•"/>
            </a:pPr>
            <a:endParaRPr lang="en-US">
              <a:cs typeface="Arial"/>
            </a:endParaRPr>
          </a:p>
          <a:p>
            <a:endParaRPr lang="en-US"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03A99D-71F9-A857-EBA0-120C2C6D306A}"/>
              </a:ext>
            </a:extLst>
          </p:cNvPr>
          <p:cNvSpPr txBox="1"/>
          <p:nvPr/>
        </p:nvSpPr>
        <p:spPr>
          <a:xfrm>
            <a:off x="5087814" y="2728233"/>
            <a:ext cx="2016369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Began with reporting migration and extract DBaaS</a:t>
            </a: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Became "Trusted partner”</a:t>
            </a: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Aligned to IHG top priorities for automated Quality Management</a:t>
            </a:r>
            <a:endParaRPr lang="en-US">
              <a:cs typeface="Arial"/>
            </a:endParaRPr>
          </a:p>
          <a:p>
            <a:endParaRPr lang="en-US" sz="1400">
              <a:cs typeface="Arial"/>
            </a:endParaRPr>
          </a:p>
          <a:p>
            <a:pPr algn="l"/>
            <a:endParaRPr lang="en-US"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DFF73B-20FE-9BC8-B9F6-272EDEB79429}"/>
              </a:ext>
            </a:extLst>
          </p:cNvPr>
          <p:cNvSpPr txBox="1"/>
          <p:nvPr/>
        </p:nvSpPr>
        <p:spPr>
          <a:xfrm>
            <a:off x="7307657" y="2739964"/>
            <a:ext cx="2124985" cy="3385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One of 10 customer contact centers for citizens (FEMA, CDC, DoE, DoS, USPS, and NYSOH.)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Full spectrum solutions deployed in multiple modes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Recent success driving “Top 5 Problem/ Identification and resolution cycles</a:t>
            </a:r>
          </a:p>
          <a:p>
            <a:pPr algn="l"/>
            <a:endParaRPr lang="en-US"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559B3B-615A-4D19-CCC3-DB9BA43D9B6B}"/>
              </a:ext>
            </a:extLst>
          </p:cNvPr>
          <p:cNvSpPr txBox="1"/>
          <p:nvPr/>
        </p:nvSpPr>
        <p:spPr>
          <a:xfrm>
            <a:off x="2832030" y="2728233"/>
            <a:ext cx="2211458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Massive cloud migration 25k agents across 200 countries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Streamlined delivery process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Build a “gold standard” analytics framework</a:t>
            </a: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Strong executive alignment around Tiger team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Now moving to GenAI powered analytics to generate cross and upsell opportunities for insurance products</a:t>
            </a:r>
          </a:p>
          <a:p>
            <a:endParaRPr lang="en-US"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4B5152-6192-9FBD-D536-7C83842D3D03}"/>
              </a:ext>
            </a:extLst>
          </p:cNvPr>
          <p:cNvSpPr txBox="1"/>
          <p:nvPr/>
        </p:nvSpPr>
        <p:spPr>
          <a:xfrm>
            <a:off x="9636117" y="2728233"/>
            <a:ext cx="2124986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Established framework for analytics for top customer (Royal Caribbean) using GenAI to drive fast insights into sales and conversion rates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cs typeface="Arial"/>
              </a:rPr>
              <a:t>Developed Auto QM Use Case which is now being planned for rollout as BPO standard. Early signs accuracy &gt;90% compared to human agents</a:t>
            </a:r>
          </a:p>
          <a:p>
            <a:pPr marL="285750" indent="-285750" algn="l">
              <a:buFont typeface="Arial"/>
              <a:buChar char="•"/>
            </a:pPr>
            <a:endParaRPr lang="en-US" sz="1400">
              <a:cs typeface="Arial"/>
            </a:endParaRPr>
          </a:p>
          <a:p>
            <a:endParaRPr lang="en-US" sz="1400">
              <a:cs typeface="Arial"/>
            </a:endParaRPr>
          </a:p>
          <a:p>
            <a:endParaRPr lang="en-US">
              <a:cs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068D6B-3E7E-7D73-5E71-DB3CE898ADEF}"/>
              </a:ext>
            </a:extLst>
          </p:cNvPr>
          <p:cNvGrpSpPr/>
          <p:nvPr/>
        </p:nvGrpSpPr>
        <p:grpSpPr>
          <a:xfrm>
            <a:off x="609601" y="1459545"/>
            <a:ext cx="10972800" cy="1159228"/>
            <a:chOff x="609601" y="1459545"/>
            <a:chExt cx="10972800" cy="115922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8A06BBA-1FA8-3054-7EC2-277020C43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1" y="1459545"/>
              <a:ext cx="10972800" cy="1159228"/>
            </a:xfrm>
            <a:prstGeom prst="rect">
              <a:avLst/>
            </a:prstGeom>
          </p:spPr>
        </p:pic>
        <p:pic>
          <p:nvPicPr>
            <p:cNvPr id="6" name="Picture 5" descr="Conduent has a new logo">
              <a:extLst>
                <a:ext uri="{FF2B5EF4-FFF2-40B4-BE49-F238E27FC236}">
                  <a16:creationId xmlns:a16="http://schemas.microsoft.com/office/drawing/2014/main" id="{8D60041C-034F-30F1-B1E8-F22A0D91D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707562" y="1549245"/>
              <a:ext cx="1874779" cy="9742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2465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2A70F-C043-F6FC-6C88-7C27ADA44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399B9-435E-0A73-0A0C-7A14A2E67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55" y="259405"/>
            <a:ext cx="10972800" cy="487680"/>
          </a:xfrm>
        </p:spPr>
        <p:txBody>
          <a:bodyPr/>
          <a:lstStyle/>
          <a:p>
            <a:r>
              <a:rPr lang="en-US" sz="2800"/>
              <a:t>Solve CX Problems with </a:t>
            </a:r>
            <a:r>
              <a:rPr lang="en-US" sz="2800" err="1"/>
              <a:t>Alvaria</a:t>
            </a:r>
            <a:r>
              <a:rPr lang="en-US" sz="2800"/>
              <a:t> powered by </a:t>
            </a:r>
            <a:r>
              <a:rPr lang="en-US" sz="2800" err="1"/>
              <a:t>SuccessKPI</a:t>
            </a:r>
            <a:endParaRPr lang="en-US" sz="28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BAB8F8-4ED0-1382-89E7-1D08662EC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16875"/>
            <a:ext cx="1097280" cy="118872"/>
          </a:xfrm>
        </p:spPr>
        <p:txBody>
          <a:bodyPr/>
          <a:lstStyle/>
          <a:p>
            <a:r>
              <a:rPr lang="en-US"/>
              <a:t>© SuccessKPI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EC3EC6-6FE6-0F28-158B-AB83A6BDF9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16524" y="6316876"/>
            <a:ext cx="758952" cy="118872"/>
          </a:xfrm>
        </p:spPr>
        <p:txBody>
          <a:bodyPr/>
          <a:lstStyle/>
          <a:p>
            <a:fld id="{3A368ED1-E6E6-6447-8AC0-61B9B43772B2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89F3CB1-896A-0EE1-5DF5-3BD10B0F7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677694"/>
              </p:ext>
            </p:extLst>
          </p:nvPr>
        </p:nvGraphicFramePr>
        <p:xfrm>
          <a:off x="342899" y="875708"/>
          <a:ext cx="11506201" cy="5765754"/>
        </p:xfrm>
        <a:graphic>
          <a:graphicData uri="http://schemas.openxmlformats.org/drawingml/2006/table">
            <a:tbl>
              <a:tblPr/>
              <a:tblGrid>
                <a:gridCol w="1840994">
                  <a:extLst>
                    <a:ext uri="{9D8B030D-6E8A-4147-A177-3AD203B41FA5}">
                      <a16:colId xmlns:a16="http://schemas.microsoft.com/office/drawing/2014/main" val="2679500154"/>
                    </a:ext>
                  </a:extLst>
                </a:gridCol>
                <a:gridCol w="3081528">
                  <a:extLst>
                    <a:ext uri="{9D8B030D-6E8A-4147-A177-3AD203B41FA5}">
                      <a16:colId xmlns:a16="http://schemas.microsoft.com/office/drawing/2014/main" val="3917199063"/>
                    </a:ext>
                  </a:extLst>
                </a:gridCol>
                <a:gridCol w="3529584">
                  <a:extLst>
                    <a:ext uri="{9D8B030D-6E8A-4147-A177-3AD203B41FA5}">
                      <a16:colId xmlns:a16="http://schemas.microsoft.com/office/drawing/2014/main" val="3227617849"/>
                    </a:ext>
                  </a:extLst>
                </a:gridCol>
                <a:gridCol w="3054095">
                  <a:extLst>
                    <a:ext uri="{9D8B030D-6E8A-4147-A177-3AD203B41FA5}">
                      <a16:colId xmlns:a16="http://schemas.microsoft.com/office/drawing/2014/main" val="2048713464"/>
                    </a:ext>
                  </a:extLst>
                </a:gridCol>
              </a:tblGrid>
              <a:tr h="2671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Problem</a:t>
                      </a:r>
                      <a:endParaRPr lang="en-US" sz="1100">
                        <a:solidFill>
                          <a:schemeClr val="tx2"/>
                        </a:solidFill>
                      </a:endParaRPr>
                    </a:p>
                  </a:txBody>
                  <a:tcPr marL="20273" marR="20273" marT="10137" marB="10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Quick Questions to Qualify</a:t>
                      </a:r>
                      <a:endParaRPr lang="en-US" sz="1100">
                        <a:solidFill>
                          <a:schemeClr val="tx2"/>
                        </a:solidFill>
                      </a:endParaRPr>
                    </a:p>
                  </a:txBody>
                  <a:tcPr marL="20273" marR="20273" marT="10137" marB="10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Great Fit Customer</a:t>
                      </a:r>
                      <a:endParaRPr lang="en-US" sz="1100">
                        <a:solidFill>
                          <a:schemeClr val="tx2"/>
                        </a:solidFill>
                      </a:endParaRPr>
                    </a:p>
                  </a:txBody>
                  <a:tcPr marL="20273" marR="20273" marT="10137" marB="10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err="1">
                          <a:solidFill>
                            <a:schemeClr val="tx2"/>
                          </a:solidFill>
                        </a:rPr>
                        <a:t>Alvaria</a:t>
                      </a: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 powered by </a:t>
                      </a:r>
                      <a:r>
                        <a:rPr lang="en-US" sz="1100" b="1" err="1">
                          <a:solidFill>
                            <a:schemeClr val="tx2"/>
                          </a:solidFill>
                        </a:rPr>
                        <a:t>SuccessKPI</a:t>
                      </a: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 </a:t>
                      </a:r>
                      <a:br>
                        <a:rPr lang="en-US" sz="1100" b="1">
                          <a:solidFill>
                            <a:schemeClr val="tx2"/>
                          </a:solidFill>
                        </a:rPr>
                      </a:br>
                      <a:r>
                        <a:rPr lang="en-US" sz="1100" b="1">
                          <a:solidFill>
                            <a:schemeClr val="tx2"/>
                          </a:solidFill>
                        </a:rPr>
                        <a:t>Solution &amp; Impact</a:t>
                      </a:r>
                      <a:endParaRPr lang="en-US" sz="1100">
                        <a:solidFill>
                          <a:schemeClr val="tx2"/>
                        </a:solidFill>
                      </a:endParaRPr>
                    </a:p>
                  </a:txBody>
                  <a:tcPr marL="20273" marR="20273" marT="10137" marB="101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570288"/>
                  </a:ext>
                </a:extLst>
              </a:tr>
              <a:tr h="7976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/>
                        <a:t>Manual QA too slow &amp; limited to a small percentage of calls.</a:t>
                      </a:r>
                    </a:p>
                    <a:p>
                      <a:pPr>
                        <a:buNone/>
                      </a:pPr>
                      <a:r>
                        <a:rPr lang="en-US" sz="900" b="1"/>
                        <a:t>QM scorecards are difficult and don’t cover all agent work.</a:t>
                      </a:r>
                      <a:endParaRPr lang="en-US" sz="900"/>
                    </a:p>
                  </a:txBody>
                  <a:tcPr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2096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900"/>
                        <a:t>What percent of interactions are reviewed today?</a:t>
                      </a:r>
                    </a:p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900"/>
                        <a:t>How long does it take for QA insights to turn into coaching?</a:t>
                      </a:r>
                    </a:p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900"/>
                        <a:t>Is QA scoring consistent across supervisors, or does it depend who reviews it?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9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 you have dedicated or ad hoc QM Agents?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2096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Less than or about 5% QA coverage today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Regulated industries (insurance, banking, healthcare, government, pharmaceutical)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Large supervisor teams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High need for compliance &amp; coaching impact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2096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900" b="1" err="1"/>
                        <a:t>AutoQM</a:t>
                      </a:r>
                      <a:r>
                        <a:rPr lang="en-US" sz="900" b="1"/>
                        <a:t> / Unified Quality Monitoring</a:t>
                      </a:r>
                      <a:r>
                        <a:rPr lang="en-US" sz="900"/>
                        <a:t> </a:t>
                      </a:r>
                      <a:endParaRPr lang="en-US"/>
                    </a:p>
                    <a:p>
                      <a:pPr lvl="0">
                        <a:spcAft>
                          <a:spcPts val="200"/>
                        </a:spcAft>
                        <a:buNone/>
                      </a:pPr>
                      <a:endParaRPr lang="en-US" sz="900"/>
                    </a:p>
                    <a:p>
                      <a:pPr lvl="0">
                        <a:spcAft>
                          <a:spcPts val="200"/>
                        </a:spcAft>
                        <a:buNone/>
                      </a:pPr>
                      <a:r>
                        <a:rPr lang="en-US" sz="900"/>
                        <a:t>Automates QA for 100% of interactions with AI-driven scoring, heatmaps and targeted coaching insights.</a:t>
                      </a:r>
                      <a:endParaRPr lang="en-US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endParaRPr lang="en-US" sz="900" b="1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900" b="1"/>
                        <a:t>Impact:</a:t>
                      </a:r>
                      <a:r>
                        <a:rPr lang="en-US" sz="900"/>
                        <a:t> Improve quality scores, increase coaching, supervisors reclaim time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2096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515850"/>
                  </a:ext>
                </a:extLst>
              </a:tr>
              <a:tr h="1164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/>
                        <a:t>Traditional WFM not getting it done. </a:t>
                      </a:r>
                    </a:p>
                    <a:p>
                      <a:pPr>
                        <a:buNone/>
                      </a:pPr>
                      <a:r>
                        <a:rPr lang="en-US" sz="900" b="1"/>
                        <a:t>Provide AI WFM with key features, fully integrated with </a:t>
                      </a:r>
                      <a:r>
                        <a:rPr lang="en-US" sz="900" b="1" err="1"/>
                        <a:t>Alvaria</a:t>
                      </a:r>
                      <a:r>
                        <a:rPr lang="en-US" sz="900" b="1"/>
                        <a:t> CX.</a:t>
                      </a:r>
                    </a:p>
                  </a:txBody>
                  <a:tcPr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lvl="0" indent="-228600">
                        <a:spcAft>
                          <a:spcPts val="800"/>
                        </a:spcAft>
                        <a:buClr>
                          <a:srgbClr val="383138"/>
                        </a:buClr>
                        <a:buAutoNum type="arabicPeriod"/>
                      </a:pPr>
                      <a:r>
                        <a:rPr lang="en-US" sz="900" b="0" i="0" u="none" strike="noStrike" kern="1200" noProof="0">
                          <a:solidFill>
                            <a:schemeClr val="tx1"/>
                          </a:solidFill>
                          <a:latin typeface="Arial"/>
                        </a:rPr>
                        <a:t>When CX metrics shift, how do you uncover the root cause today?</a:t>
                      </a:r>
                      <a:endParaRPr lang="en-US"/>
                    </a:p>
                    <a:p>
                      <a:pPr marL="228600" lvl="0" indent="-228600">
                        <a:spcAft>
                          <a:spcPts val="800"/>
                        </a:spcAft>
                        <a:buClr>
                          <a:srgbClr val="383138"/>
                        </a:buClr>
                        <a:buAutoNum type="arabicPeriod"/>
                      </a:pPr>
                      <a:r>
                        <a:rPr lang="en-US" sz="900" b="0" i="0" u="none" strike="noStrike" kern="1200" noProof="0">
                          <a:solidFill>
                            <a:schemeClr val="tx1"/>
                          </a:solidFill>
                          <a:latin typeface="Arial"/>
                        </a:rPr>
                        <a:t>How long does it take to test a hypothesis and confirm if a change worked? </a:t>
                      </a:r>
                      <a:endParaRPr lang="en-US" sz="900" b="0" i="0" u="none" strike="noStrike" kern="1200" noProof="0">
                        <a:solidFill>
                          <a:srgbClr val="383138"/>
                        </a:solidFill>
                        <a:latin typeface="Arial"/>
                      </a:endParaRPr>
                    </a:p>
                    <a:p>
                      <a:pPr marL="228600" lvl="0" indent="-228600">
                        <a:spcAft>
                          <a:spcPts val="800"/>
                        </a:spcAft>
                        <a:buClr>
                          <a:srgbClr val="383138"/>
                        </a:buClr>
                        <a:buAutoNum type="arabicPeriod"/>
                      </a:pPr>
                      <a:r>
                        <a:rPr lang="en-US" sz="900" b="0" i="0" u="none" strike="noStrike" kern="1200" noProof="0">
                          <a:solidFill>
                            <a:schemeClr val="tx1"/>
                          </a:solidFill>
                          <a:latin typeface="Arial"/>
                        </a:rPr>
                        <a:t>If you could validate improvements in days vs. months, what would you fix first? </a:t>
                      </a:r>
                      <a:r>
                        <a:rPr lang="en-US" sz="90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900" b="0" i="0" u="none" strike="noStrike" kern="1200" noProof="0">
                        <a:solidFill>
                          <a:srgbClr val="383138"/>
                        </a:solidFill>
                        <a:latin typeface="Arial"/>
                      </a:endParaRP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Leaders who can’t answer </a:t>
                      </a:r>
                      <a:r>
                        <a:rPr lang="en-US" sz="900" i="1"/>
                        <a:t>why </a:t>
                      </a:r>
                      <a:r>
                        <a:rPr lang="en-US" sz="900"/>
                        <a:t>performance changed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Overstaffing or visible issues with Average time to pick-up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Need fast, evidence-based decisions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Executive pressure to prove AI/CX ROI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900" b="1"/>
                        <a:t>AI-infused workforce management</a:t>
                      </a:r>
                    </a:p>
                    <a:p>
                      <a:pPr lvl="0">
                        <a:spcAft>
                          <a:spcPts val="200"/>
                        </a:spcAft>
                        <a:buNone/>
                      </a:pPr>
                      <a:endParaRPr lang="en-US" sz="900"/>
                    </a:p>
                    <a:p>
                      <a:pPr lvl="0">
                        <a:spcAft>
                          <a:spcPts val="200"/>
                        </a:spcAft>
                        <a:buNone/>
                      </a:pPr>
                      <a:r>
                        <a:rPr lang="en-US" sz="900"/>
                        <a:t>Helps teams form , analyze patterns, and validate what actually drives improvement.</a:t>
                      </a:r>
                      <a:endParaRPr lang="en-US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endParaRPr lang="en-US" sz="900" b="1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900" b="1"/>
                        <a:t>Impact:</a:t>
                      </a:r>
                      <a:r>
                        <a:rPr lang="en-US" sz="900"/>
                        <a:t> Finds root causes quickly, put insights to action 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373470"/>
                  </a:ext>
                </a:extLst>
              </a:tr>
              <a:tr h="107927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/>
                        <a:t>Too many tools, no single source of truth.</a:t>
                      </a:r>
                    </a:p>
                    <a:p>
                      <a:pPr>
                        <a:buNone/>
                      </a:pPr>
                      <a:r>
                        <a:rPr lang="en-US" sz="900" b="1"/>
                        <a:t>Lack of total operating system to manage outbound contact center performance.</a:t>
                      </a:r>
                      <a:endParaRPr lang="en-US" sz="900"/>
                    </a:p>
                  </a:txBody>
                  <a:tcPr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2096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900"/>
                        <a:t>How much time do leaders spend reconciling data across systems today?</a:t>
                      </a:r>
                    </a:p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900"/>
                        <a:t>What is the financial or compliance risk of delayed issue detection?</a:t>
                      </a:r>
                    </a:p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900"/>
                        <a:t>If everyone saw the same real-time truth, what decisions could move faster?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2096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500+ agent contact centers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Multiple </a:t>
                      </a:r>
                      <a:r>
                        <a:rPr lang="en-US" sz="900" err="1"/>
                        <a:t>CCaaS</a:t>
                      </a:r>
                      <a:r>
                        <a:rPr lang="en-US" sz="900"/>
                        <a:t> / WFM / QM / CRM / ticketing tools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Multi-site or multi-client BPOs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Need for real-time CX performance dashboards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2096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900" b="1"/>
                        <a:t>Unified Command Center</a:t>
                      </a:r>
                      <a:r>
                        <a:rPr lang="en-US" sz="900"/>
                        <a:t> </a:t>
                      </a:r>
                      <a:endParaRPr lang="en-US"/>
                    </a:p>
                    <a:p>
                      <a:pPr lvl="0">
                        <a:spcAft>
                          <a:spcPts val="200"/>
                        </a:spcAft>
                        <a:buNone/>
                      </a:pPr>
                      <a:endParaRPr lang="en-US" sz="900"/>
                    </a:p>
                    <a:p>
                      <a:pPr lvl="0">
                        <a:spcAft>
                          <a:spcPts val="200"/>
                        </a:spcAft>
                        <a:buNone/>
                      </a:pPr>
                      <a:r>
                        <a:rPr lang="en-US" sz="900"/>
                        <a:t>Combines performance, quality and AI insights into a “single pane of glass” for real-time visibility and action.</a:t>
                      </a:r>
                      <a:endParaRPr lang="en-US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endParaRPr lang="en-US" sz="900" b="1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900" b="1"/>
                        <a:t>Impact:</a:t>
                      </a:r>
                      <a:r>
                        <a:rPr lang="en-US" sz="900"/>
                        <a:t> Fewer escalations, operational savings, single source of truth 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2096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449743"/>
                  </a:ext>
                </a:extLst>
              </a:tr>
              <a:tr h="1207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/>
                        <a:t>Agent Observability </a:t>
                      </a:r>
                      <a:br>
                        <a:rPr lang="en-US" sz="1000" b="1"/>
                      </a:br>
                      <a:r>
                        <a:rPr lang="en-US" sz="1000" b="1"/>
                        <a:t>&amp; Last Mile.</a:t>
                      </a:r>
                    </a:p>
                    <a:p>
                      <a:pPr>
                        <a:buNone/>
                      </a:pPr>
                      <a:r>
                        <a:rPr lang="en-US" sz="900" b="1"/>
                        <a:t>CX breaks at the agent edge (remote/hybrid).</a:t>
                      </a:r>
                    </a:p>
                  </a:txBody>
                  <a:tcPr marT="91440" marB="914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900"/>
                        <a:t>How do you spot remote agent issues </a:t>
                      </a:r>
                      <a:r>
                        <a:rPr lang="en-US" sz="900" i="1"/>
                        <a:t>before</a:t>
                      </a:r>
                      <a:r>
                        <a:rPr lang="en-US" sz="900"/>
                        <a:t> customers complain?</a:t>
                      </a:r>
                    </a:p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900"/>
                        <a:t>Who actually sees the root cause when calls fail?</a:t>
                      </a:r>
                    </a:p>
                    <a:p>
                      <a:pPr marL="228600" indent="-228600"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900"/>
                        <a:t>Do these issues keep recurring?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At least 30% remote/hybrid agents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BPOs with distributed workforces</a:t>
                      </a:r>
                    </a:p>
                    <a:p>
                      <a:pPr marL="17145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BYOD or varied home networks</a:t>
                      </a:r>
                    </a:p>
                    <a:p>
                      <a:pPr marL="171450" lvl="0" indent="-17145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/>
                        <a:t>Inconsistent CX tied to remote agents</a:t>
                      </a:r>
                      <a:endParaRPr lang="en-US"/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900" b="1"/>
                        <a:t>Last-mile Monitoring</a:t>
                      </a:r>
                    </a:p>
                    <a:p>
                      <a:pPr lvl="0">
                        <a:spcAft>
                          <a:spcPts val="200"/>
                        </a:spcAft>
                        <a:buNone/>
                      </a:pPr>
                      <a:endParaRPr lang="en-US" sz="900" b="0"/>
                    </a:p>
                    <a:p>
                      <a:pPr lvl="0">
                        <a:spcAft>
                          <a:spcPts val="200"/>
                        </a:spcAft>
                        <a:buNone/>
                      </a:pPr>
                      <a:r>
                        <a:rPr lang="en-US" sz="900" b="0"/>
                        <a:t>R</a:t>
                      </a:r>
                      <a:r>
                        <a:rPr lang="en-US" sz="900"/>
                        <a:t>eal-time visibility into agent desktop, network and headset performance so issues are detected and fixed </a:t>
                      </a:r>
                      <a:r>
                        <a:rPr lang="en-US" sz="900" i="1"/>
                        <a:t>before</a:t>
                      </a:r>
                      <a:r>
                        <a:rPr lang="en-US" sz="900"/>
                        <a:t> they impact CX.</a:t>
                      </a:r>
                      <a:endParaRPr lang="en-US" sz="900" b="1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endParaRPr lang="en-US" sz="900" b="1"/>
                    </a:p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en-US" sz="900" b="1"/>
                        <a:t>Impact:</a:t>
                      </a:r>
                      <a:r>
                        <a:rPr lang="en-US" sz="900"/>
                        <a:t> Reduce troubleshooting time, improve CX</a:t>
                      </a:r>
                    </a:p>
                  </a:txBody>
                  <a:tcPr marL="137160" marR="137160" marT="137160" marB="1371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971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833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321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4F5F7D4-2EF9-C567-2CE7-6B0A014DDC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161520" cy="54864"/>
          </a:xfrm>
          <a:prstGeom prst="rect">
            <a:avLst/>
          </a:prstGeom>
          <a:solidFill>
            <a:srgbClr val="30BCE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109347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>
                <a:solidFill>
                  <a:srgbClr val="FFFFFF"/>
                </a:solidFill>
                <a:latin typeface="Arial Black"/>
                <a:ea typeface="Arial Black" pitchFamily="34" charset="-122"/>
                <a:cs typeface="Arial Black" pitchFamily="34" charset="-120"/>
              </a:rPr>
              <a:t>What comes next? </a:t>
            </a:r>
            <a:r>
              <a:rPr lang="en-US" sz="2800" b="1" err="1">
                <a:solidFill>
                  <a:srgbClr val="FFFFFF"/>
                </a:solidFill>
                <a:latin typeface="Arial Black"/>
                <a:ea typeface="Arial Black" pitchFamily="34" charset="-122"/>
                <a:cs typeface="Arial Black" pitchFamily="34" charset="-120"/>
              </a:rPr>
              <a:t>Alvaria</a:t>
            </a:r>
            <a:r>
              <a:rPr lang="en-US" sz="2800" b="1">
                <a:solidFill>
                  <a:srgbClr val="FFFFFF"/>
                </a:solidFill>
                <a:latin typeface="Arial Black"/>
                <a:ea typeface="Arial Black" pitchFamily="34" charset="-122"/>
                <a:cs typeface="Arial Black" pitchFamily="34" charset="-120"/>
              </a:rPr>
              <a:t> Enablement Bootcamp</a:t>
            </a:r>
            <a:endParaRPr lang="en-US" sz="2800">
              <a:latin typeface="Arial Black"/>
            </a:endParaRPr>
          </a:p>
        </p:txBody>
      </p:sp>
      <p:sp>
        <p:nvSpPr>
          <p:cNvPr id="5" name="Text 3"/>
          <p:cNvSpPr/>
          <p:nvPr/>
        </p:nvSpPr>
        <p:spPr>
          <a:xfrm>
            <a:off x="731520" y="132588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/>
          </a:p>
        </p:txBody>
      </p:sp>
      <p:sp>
        <p:nvSpPr>
          <p:cNvPr id="6" name="Shape 4"/>
          <p:cNvSpPr/>
          <p:nvPr/>
        </p:nvSpPr>
        <p:spPr>
          <a:xfrm>
            <a:off x="1371600" y="1874520"/>
            <a:ext cx="9418320" cy="109728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371600" y="1874520"/>
            <a:ext cx="5650992" cy="109728"/>
          </a:xfrm>
          <a:prstGeom prst="rect">
            <a:avLst/>
          </a:prstGeom>
          <a:solidFill>
            <a:srgbClr val="30BCE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280160" y="1819656"/>
            <a:ext cx="219456" cy="219456"/>
          </a:xfrm>
          <a:prstGeom prst="ellipse">
            <a:avLst/>
          </a:prstGeom>
          <a:solidFill>
            <a:srgbClr val="30BCED"/>
          </a:solidFill>
          <a:ln w="19050">
            <a:solidFill>
              <a:srgbClr val="30BC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634740" y="1819656"/>
            <a:ext cx="219456" cy="219456"/>
          </a:xfrm>
          <a:prstGeom prst="ellipse">
            <a:avLst/>
          </a:prstGeom>
          <a:solidFill>
            <a:srgbClr val="30BCED"/>
          </a:solidFill>
          <a:ln w="19050">
            <a:solidFill>
              <a:srgbClr val="30BC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989320" y="1819656"/>
            <a:ext cx="219456" cy="219456"/>
          </a:xfrm>
          <a:prstGeom prst="ellipse">
            <a:avLst/>
          </a:prstGeom>
          <a:solidFill>
            <a:srgbClr val="30BCED"/>
          </a:solidFill>
          <a:ln w="19050">
            <a:solidFill>
              <a:srgbClr val="30BC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8343900" y="1819656"/>
            <a:ext cx="219456" cy="219456"/>
          </a:xfrm>
          <a:prstGeom prst="ellipse">
            <a:avLst/>
          </a:prstGeom>
          <a:solidFill>
            <a:srgbClr val="00B0F0"/>
          </a:solidFill>
          <a:ln w="19050">
            <a:solidFill>
              <a:srgbClr val="0D4C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0698480" y="1819656"/>
            <a:ext cx="219456" cy="219456"/>
          </a:xfrm>
          <a:prstGeom prst="ellipse">
            <a:avLst/>
          </a:prstGeom>
          <a:solidFill>
            <a:srgbClr val="00B0F0"/>
          </a:solidFill>
          <a:ln w="19050">
            <a:solidFill>
              <a:srgbClr val="0D4C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31520" y="2331720"/>
            <a:ext cx="1956816" cy="3931920"/>
          </a:xfrm>
          <a:prstGeom prst="rect">
            <a:avLst/>
          </a:prstGeom>
          <a:solidFill>
            <a:srgbClr val="0428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31520" y="2331720"/>
            <a:ext cx="1956816" cy="54864"/>
          </a:xfrm>
          <a:prstGeom prst="rect">
            <a:avLst/>
          </a:prstGeom>
          <a:solidFill>
            <a:srgbClr val="30BCE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856" y="2496312"/>
            <a:ext cx="256032" cy="256032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96112" y="24688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rgbClr val="30BC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 1</a:t>
            </a:r>
            <a:endParaRPr lang="en-US" sz="1300"/>
          </a:p>
        </p:txBody>
      </p:sp>
      <p:sp>
        <p:nvSpPr>
          <p:cNvPr id="18" name="Text 15"/>
          <p:cNvSpPr/>
          <p:nvPr/>
        </p:nvSpPr>
        <p:spPr>
          <a:xfrm>
            <a:off x="896112" y="3044952"/>
            <a:ext cx="1627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Platform Overview &amp;</a:t>
            </a:r>
            <a:endParaRPr lang="en-US" sz="1500"/>
          </a:p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Data Architecture</a:t>
            </a:r>
            <a:endParaRPr lang="en-US" sz="1500"/>
          </a:p>
        </p:txBody>
      </p:sp>
      <p:sp>
        <p:nvSpPr>
          <p:cNvPr id="19" name="Text 16"/>
          <p:cNvSpPr/>
          <p:nvPr/>
        </p:nvSpPr>
        <p:spPr>
          <a:xfrm>
            <a:off x="896112" y="4135127"/>
            <a:ext cx="16276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8-step problem methodology</a:t>
            </a:r>
            <a:endParaRPr lang="en-US" sz="11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Unified data lake architecture</a:t>
            </a:r>
            <a:endParaRPr lang="en-US" sz="11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 positioning</a:t>
            </a:r>
            <a:endParaRPr lang="en-US" sz="11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 &amp; reporting library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22" name="Shape 19"/>
          <p:cNvSpPr/>
          <p:nvPr/>
        </p:nvSpPr>
        <p:spPr>
          <a:xfrm>
            <a:off x="2852928" y="2331720"/>
            <a:ext cx="1956816" cy="3931920"/>
          </a:xfrm>
          <a:prstGeom prst="rect">
            <a:avLst/>
          </a:prstGeom>
          <a:solidFill>
            <a:srgbClr val="0428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2852928" y="2331720"/>
            <a:ext cx="1956816" cy="54864"/>
          </a:xfrm>
          <a:prstGeom prst="rect">
            <a:avLst/>
          </a:prstGeom>
          <a:solidFill>
            <a:srgbClr val="30BCE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264" y="2496312"/>
            <a:ext cx="256032" cy="256032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3017520" y="24688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rgbClr val="30BC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 2</a:t>
            </a:r>
            <a:endParaRPr lang="en-US" sz="1300"/>
          </a:p>
        </p:txBody>
      </p:sp>
      <p:sp>
        <p:nvSpPr>
          <p:cNvPr id="27" name="Text 23"/>
          <p:cNvSpPr/>
          <p:nvPr/>
        </p:nvSpPr>
        <p:spPr>
          <a:xfrm>
            <a:off x="3017520" y="3044952"/>
            <a:ext cx="1627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Speech &amp; Text</a:t>
            </a:r>
            <a:endParaRPr lang="en-US" sz="1500"/>
          </a:p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Analytics</a:t>
            </a:r>
            <a:endParaRPr lang="en-US" sz="1500"/>
          </a:p>
        </p:txBody>
      </p:sp>
      <p:sp>
        <p:nvSpPr>
          <p:cNvPr id="28" name="Text 24"/>
          <p:cNvSpPr/>
          <p:nvPr/>
        </p:nvSpPr>
        <p:spPr>
          <a:xfrm>
            <a:off x="3017520" y="4135127"/>
            <a:ext cx="16276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Topics &amp; keyword detection</a:t>
            </a:r>
            <a:endParaRPr lang="en-US" sz="11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Themes &amp; conversation scoring</a:t>
            </a:r>
            <a:endParaRPr lang="en-US" sz="11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Sentiment analysis</a:t>
            </a:r>
            <a:endParaRPr lang="en-US" sz="11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Generative AI Deep Prompts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31" name="Shape 27"/>
          <p:cNvSpPr/>
          <p:nvPr/>
        </p:nvSpPr>
        <p:spPr>
          <a:xfrm>
            <a:off x="4974336" y="2331720"/>
            <a:ext cx="1956816" cy="3931920"/>
          </a:xfrm>
          <a:prstGeom prst="rect">
            <a:avLst/>
          </a:prstGeom>
          <a:solidFill>
            <a:srgbClr val="0428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8"/>
          <p:cNvSpPr/>
          <p:nvPr/>
        </p:nvSpPr>
        <p:spPr>
          <a:xfrm>
            <a:off x="4974336" y="2331720"/>
            <a:ext cx="1956816" cy="54864"/>
          </a:xfrm>
          <a:prstGeom prst="rect">
            <a:avLst/>
          </a:prstGeom>
          <a:solidFill>
            <a:srgbClr val="30BCE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672" y="2496312"/>
            <a:ext cx="256032" cy="256032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5138928" y="24688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rgbClr val="30BC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 3</a:t>
            </a:r>
            <a:endParaRPr lang="en-US" sz="1300"/>
          </a:p>
        </p:txBody>
      </p:sp>
      <p:sp>
        <p:nvSpPr>
          <p:cNvPr id="36" name="Text 31"/>
          <p:cNvSpPr/>
          <p:nvPr/>
        </p:nvSpPr>
        <p:spPr>
          <a:xfrm>
            <a:off x="5138928" y="3044952"/>
            <a:ext cx="1627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Action Framework &amp;</a:t>
            </a:r>
            <a:endParaRPr lang="en-US" sz="1500"/>
          </a:p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Playbook Builder</a:t>
            </a:r>
            <a:endParaRPr lang="en-US" sz="1500"/>
          </a:p>
        </p:txBody>
      </p:sp>
      <p:sp>
        <p:nvSpPr>
          <p:cNvPr id="37" name="Text 32"/>
          <p:cNvSpPr/>
          <p:nvPr/>
        </p:nvSpPr>
        <p:spPr>
          <a:xfrm>
            <a:off x="5138928" y="4135127"/>
            <a:ext cx="16276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Playbook differentiator</a:t>
            </a:r>
            <a:endParaRPr lang="en-US" sz="11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Conditions, triggers, actions</a:t>
            </a:r>
            <a:endParaRPr lang="en-US" sz="11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No-action discovery playbooks</a:t>
            </a:r>
            <a:endParaRPr lang="en-US" sz="11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AWS Lambda integrations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40" name="Shape 35"/>
          <p:cNvSpPr/>
          <p:nvPr/>
        </p:nvSpPr>
        <p:spPr>
          <a:xfrm>
            <a:off x="7095744" y="2331720"/>
            <a:ext cx="1956816" cy="3931920"/>
          </a:xfrm>
          <a:prstGeom prst="rect">
            <a:avLst/>
          </a:prstGeom>
          <a:solidFill>
            <a:srgbClr val="052E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6"/>
          <p:cNvSpPr/>
          <p:nvPr/>
        </p:nvSpPr>
        <p:spPr>
          <a:xfrm>
            <a:off x="7095744" y="2331720"/>
            <a:ext cx="1956816" cy="54864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43" name="Text 37"/>
          <p:cNvSpPr/>
          <p:nvPr/>
        </p:nvSpPr>
        <p:spPr>
          <a:xfrm>
            <a:off x="7260336" y="24688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rgbClr val="30BCED"/>
                </a:solidFill>
                <a:latin typeface="Arial" pitchFamily="34" charset="0"/>
                <a:cs typeface="Arial" pitchFamily="34" charset="-120"/>
              </a:rPr>
              <a:t>Workshop</a:t>
            </a:r>
            <a:r>
              <a:rPr lang="en-US" sz="1300" b="1" kern="0" spc="20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4</a:t>
            </a:r>
            <a:endParaRPr lang="en-US" sz="1300">
              <a:solidFill>
                <a:srgbClr val="00B0F0"/>
              </a:solidFill>
            </a:endParaRPr>
          </a:p>
        </p:txBody>
      </p:sp>
      <p:sp>
        <p:nvSpPr>
          <p:cNvPr id="45" name="Text 39"/>
          <p:cNvSpPr/>
          <p:nvPr/>
        </p:nvSpPr>
        <p:spPr>
          <a:xfrm>
            <a:off x="7260336" y="3044952"/>
            <a:ext cx="1627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Quality Monitoring</a:t>
            </a:r>
            <a:endParaRPr lang="en-US" sz="1500"/>
          </a:p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&amp; Evaluations</a:t>
            </a:r>
            <a:endParaRPr lang="en-US" sz="1500"/>
          </a:p>
        </p:txBody>
      </p:sp>
      <p:sp>
        <p:nvSpPr>
          <p:cNvPr id="46" name="Text 40"/>
          <p:cNvSpPr/>
          <p:nvPr/>
        </p:nvSpPr>
        <p:spPr>
          <a:xfrm>
            <a:off x="7260336" y="4135127"/>
            <a:ext cx="16276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/>
                <a:ea typeface="Arial" pitchFamily="34" charset="-122"/>
                <a:cs typeface="Arial"/>
              </a:rPr>
              <a:t>Evaluation forms &amp; scoring</a:t>
            </a:r>
            <a:endParaRPr lang="en-US" sz="110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/>
                <a:ea typeface="Arial" pitchFamily="34" charset="-122"/>
                <a:cs typeface="Arial"/>
              </a:rPr>
              <a:t>Auto-QM capabilities</a:t>
            </a:r>
            <a:endParaRPr lang="en-US" sz="110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/>
                <a:ea typeface="Arial" pitchFamily="34" charset="-122"/>
                <a:cs typeface="Arial"/>
              </a:rPr>
              <a:t>Evaluation workspace workflow</a:t>
            </a:r>
            <a:endParaRPr lang="en-US" sz="110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/>
                <a:ea typeface="Arial" pitchFamily="34" charset="-122"/>
                <a:cs typeface="Arial"/>
              </a:rPr>
              <a:t>Coaching integration</a:t>
            </a:r>
            <a:endParaRPr lang="en-US" sz="11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9" name="Shape 43"/>
          <p:cNvSpPr/>
          <p:nvPr/>
        </p:nvSpPr>
        <p:spPr>
          <a:xfrm>
            <a:off x="9217152" y="2331720"/>
            <a:ext cx="1956816" cy="3931920"/>
          </a:xfrm>
          <a:prstGeom prst="rect">
            <a:avLst/>
          </a:prstGeom>
          <a:solidFill>
            <a:srgbClr val="052E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44"/>
          <p:cNvSpPr/>
          <p:nvPr/>
        </p:nvSpPr>
        <p:spPr>
          <a:xfrm>
            <a:off x="9217152" y="2331720"/>
            <a:ext cx="1956816" cy="54864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52" name="Text 45"/>
          <p:cNvSpPr/>
          <p:nvPr/>
        </p:nvSpPr>
        <p:spPr>
          <a:xfrm>
            <a:off x="9381744" y="24688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rgbClr val="30BCED"/>
                </a:solidFill>
                <a:latin typeface="Arial" pitchFamily="34" charset="0"/>
                <a:cs typeface="Arial" pitchFamily="34" charset="-120"/>
              </a:rPr>
              <a:t>Workshop 5</a:t>
            </a:r>
          </a:p>
        </p:txBody>
      </p:sp>
      <p:sp>
        <p:nvSpPr>
          <p:cNvPr id="54" name="Text 47"/>
          <p:cNvSpPr/>
          <p:nvPr/>
        </p:nvSpPr>
        <p:spPr>
          <a:xfrm>
            <a:off x="9381744" y="3044952"/>
            <a:ext cx="1627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Building a KPI Command Center</a:t>
            </a:r>
            <a:endParaRPr lang="en-US" sz="1500"/>
          </a:p>
        </p:txBody>
      </p:sp>
      <p:sp>
        <p:nvSpPr>
          <p:cNvPr id="55" name="Text 48"/>
          <p:cNvSpPr/>
          <p:nvPr/>
        </p:nvSpPr>
        <p:spPr>
          <a:xfrm>
            <a:off x="9381744" y="4135127"/>
            <a:ext cx="162763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/>
                <a:ea typeface="Arial" pitchFamily="34" charset="-122"/>
                <a:cs typeface="Arial"/>
              </a:rPr>
              <a:t>Dashboard design principles</a:t>
            </a:r>
            <a:endParaRPr lang="en-US" sz="110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/>
                <a:ea typeface="Arial" pitchFamily="34" charset="-122"/>
                <a:cs typeface="Arial"/>
              </a:rPr>
              <a:t>Data set selection &amp; blending</a:t>
            </a:r>
            <a:endParaRPr lang="en-US" sz="110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/>
                <a:ea typeface="Arial" pitchFamily="34" charset="-122"/>
                <a:cs typeface="Arial"/>
              </a:rPr>
              <a:t>Customer-facing analytics</a:t>
            </a:r>
            <a:endParaRPr lang="en-US" sz="1100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>
                <a:solidFill>
                  <a:schemeClr val="bg1"/>
                </a:solidFill>
                <a:latin typeface="Arial"/>
                <a:ea typeface="Arial" pitchFamily="34" charset="-122"/>
                <a:cs typeface="Arial"/>
              </a:rPr>
              <a:t>Command center views</a:t>
            </a:r>
            <a:endParaRPr lang="en-US" sz="11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58" name="Image 2" descr="preencoded.png">
            <a:extLst>
              <a:ext uri="{FF2B5EF4-FFF2-40B4-BE49-F238E27FC236}">
                <a16:creationId xmlns:a16="http://schemas.microsoft.com/office/drawing/2014/main" id="{E437B134-3428-22CA-8AAA-215D1FA02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0" y="2496312"/>
            <a:ext cx="256032" cy="256032"/>
          </a:xfrm>
          <a:prstGeom prst="rect">
            <a:avLst/>
          </a:prstGeom>
        </p:spPr>
      </p:pic>
      <p:pic>
        <p:nvPicPr>
          <p:cNvPr id="59" name="Image 2" descr="preencoded.png">
            <a:extLst>
              <a:ext uri="{FF2B5EF4-FFF2-40B4-BE49-F238E27FC236}">
                <a16:creationId xmlns:a16="http://schemas.microsoft.com/office/drawing/2014/main" id="{5C046C54-E6BF-D98B-A535-BB7FEBFBA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3652" y="2510028"/>
            <a:ext cx="256032" cy="2560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37E6DD-0A01-4B18-7030-1838888F59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021" b="38826"/>
          <a:stretch>
            <a:fillRect/>
          </a:stretch>
        </p:blipFill>
        <p:spPr>
          <a:xfrm>
            <a:off x="4173482" y="228758"/>
            <a:ext cx="3631675" cy="80451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7EF4FE6D-F43B-0161-8BC7-EC82056F26C8}"/>
              </a:ext>
            </a:extLst>
          </p:cNvPr>
          <p:cNvPicPr>
            <a:picLocks noChangeAspect="1"/>
          </p:cNvPicPr>
          <p:nvPr/>
        </p:nvPicPr>
        <p:blipFill>
          <a:blip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4933" y="6348732"/>
            <a:ext cx="607372" cy="28701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F51662-35AC-8B8C-D3EF-6076DF54BF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021" b="38826"/>
          <a:stretch>
            <a:fillRect/>
          </a:stretch>
        </p:blipFill>
        <p:spPr>
          <a:xfrm>
            <a:off x="9812739" y="6343287"/>
            <a:ext cx="1457985" cy="322983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E714F38-1FC8-B056-99F4-2C1EA67F14C0}"/>
              </a:ext>
            </a:extLst>
          </p:cNvPr>
          <p:cNvCxnSpPr>
            <a:cxnSpLocks/>
          </p:cNvCxnSpPr>
          <p:nvPr/>
        </p:nvCxnSpPr>
        <p:spPr>
          <a:xfrm>
            <a:off x="11317429" y="6299290"/>
            <a:ext cx="0" cy="34806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6E2A7-EE7C-168A-0F0C-F3D55A300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AD5C10-58CE-9B4B-DB4D-95428A580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FB2107-923A-9C96-F713-1CE94B836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</a:t>
            </a:r>
            <a:r>
              <a:rPr lang="en-US" err="1"/>
              <a:t>SuccessKPI</a:t>
            </a:r>
            <a:r>
              <a:rPr lang="en-US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4060830699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SuccessKPI">
      <a:dk1>
        <a:srgbClr val="383138"/>
      </a:dk1>
      <a:lt1>
        <a:srgbClr val="FFFFFF"/>
      </a:lt1>
      <a:dk2>
        <a:srgbClr val="FFFFFF"/>
      </a:dk2>
      <a:lt2>
        <a:srgbClr val="032169"/>
      </a:lt2>
      <a:accent1>
        <a:srgbClr val="0D4CCD"/>
      </a:accent1>
      <a:accent2>
        <a:srgbClr val="30BCED"/>
      </a:accent2>
      <a:accent3>
        <a:srgbClr val="5BBBAB"/>
      </a:accent3>
      <a:accent4>
        <a:srgbClr val="98DFAF"/>
      </a:accent4>
      <a:accent5>
        <a:srgbClr val="E9C103"/>
      </a:accent5>
      <a:accent6>
        <a:srgbClr val="A7A9AB"/>
      </a:accent6>
      <a:hlink>
        <a:srgbClr val="032169"/>
      </a:hlink>
      <a:folHlink>
        <a:srgbClr val="0D4CC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50240D438F014FB06F7E09DE3D9185" ma:contentTypeVersion="21" ma:contentTypeDescription="Create a new document." ma:contentTypeScope="" ma:versionID="2b02295e9a0e978ae664d65e5db4f93e">
  <xsd:schema xmlns:xsd="http://www.w3.org/2001/XMLSchema" xmlns:xs="http://www.w3.org/2001/XMLSchema" xmlns:p="http://schemas.microsoft.com/office/2006/metadata/properties" xmlns:ns2="3c1c415f-f04d-4562-b874-1e1ec2517d22" xmlns:ns3="62faa037-6335-48b8-a36b-b9485839d189" targetNamespace="http://schemas.microsoft.com/office/2006/metadata/properties" ma:root="true" ma:fieldsID="1b57d21dc03ebbaccba8dfb3264f721d" ns2:_="" ns3:_="">
    <xsd:import namespace="3c1c415f-f04d-4562-b874-1e1ec2517d22"/>
    <xsd:import namespace="62faa037-6335-48b8-a36b-b9485839d189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lcf76f155ced4ddcb4097134ff3c332f0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1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1c415f-f04d-4562-b874-1e1ec2517d2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lcf76f155ced4ddcb4097134ff3c332f0" ma:index="11" nillable="true" ma:displayName="Image Tags_0" ma:hidden="true" ma:internalName="lcf76f155ced4ddcb4097134ff3c332f0" ma:readOnly="false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1" ma:index="16" nillable="true" ma:displayName="Image Tags_0" ma:hidden="true" ma:internalName="lcf76f155ced4ddcb4097134ff3c332f1" ma:readOnly="fals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d6ca329-1e5d-4bcf-acb9-f0882ec6a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faa037-6335-48b8-a36b-b9485839d18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e5ed744-aff2-46b6-85aa-e0faf580aa0c}" ma:internalName="TaxCatchAll" ma:showField="CatchAllData" ma:web="62faa037-6335-48b8-a36b-b9485839d1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faa037-6335-48b8-a36b-b9485839d189" xsi:nil="true"/>
    <_Flow_SignoffStatus xmlns="3c1c415f-f04d-4562-b874-1e1ec2517d22" xsi:nil="true"/>
    <MigrationWizId xmlns="3c1c415f-f04d-4562-b874-1e1ec2517d22" xsi:nil="true"/>
    <lcf76f155ced4ddcb4097134ff3c332f xmlns="3c1c415f-f04d-4562-b874-1e1ec2517d22">
      <Terms xmlns="http://schemas.microsoft.com/office/infopath/2007/PartnerControls"/>
    </lcf76f155ced4ddcb4097134ff3c332f>
    <MigrationWizIdPermissions xmlns="3c1c415f-f04d-4562-b874-1e1ec2517d22" xsi:nil="true"/>
    <lcf76f155ced4ddcb4097134ff3c332f1 xmlns="3c1c415f-f04d-4562-b874-1e1ec2517d22" xsi:nil="true"/>
    <MigrationWizIdVersion xmlns="3c1c415f-f04d-4562-b874-1e1ec2517d22" xsi:nil="true"/>
    <lcf76f155ced4ddcb4097134ff3c332f0 xmlns="3c1c415f-f04d-4562-b874-1e1ec2517d22" xsi:nil="true"/>
    <SharedWithUsers xmlns="62faa037-6335-48b8-a36b-b9485839d189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A0EA055-43A0-4CED-B5A4-BE0D5BCBC0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2387D5-6356-4D4B-B351-838AE5E9E155}">
  <ds:schemaRefs>
    <ds:schemaRef ds:uri="3c1c415f-f04d-4562-b874-1e1ec2517d22"/>
    <ds:schemaRef ds:uri="62faa037-6335-48b8-a36b-b9485839d1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D3C8288-0C63-48DC-AB1D-7125C2DF3B8F}">
  <ds:schemaRefs>
    <ds:schemaRef ds:uri="3c1c415f-f04d-4562-b874-1e1ec2517d22"/>
    <ds:schemaRef ds:uri="62faa037-6335-48b8-a36b-b9485839d18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1914</Words>
  <Application>Microsoft Office PowerPoint</Application>
  <PresentationFormat>Widescreen</PresentationFormat>
  <Paragraphs>368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Aptos Black</vt:lpstr>
      <vt:lpstr>Arial</vt:lpstr>
      <vt:lpstr>Arial Black</vt:lpstr>
      <vt:lpstr>Calibri</vt:lpstr>
      <vt:lpstr>M PLUS Rounded 1c</vt:lpstr>
      <vt:lpstr>Outfit Medium</vt:lpstr>
      <vt:lpstr>2_Office Theme</vt:lpstr>
      <vt:lpstr>Stop Selling.  Start Solving. </vt:lpstr>
      <vt:lpstr>SuccessKPI Fundamentals</vt:lpstr>
      <vt:lpstr>SuccessKPI – Who We Are</vt:lpstr>
      <vt:lpstr>Delivering Differentiated Value to Alvaria</vt:lpstr>
      <vt:lpstr>Why we are here</vt:lpstr>
      <vt:lpstr>What we’ll provide, enabling you to sell more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 customers and outcomes that we deliver</vt:lpstr>
      <vt:lpstr>Solve CX Problems with Alvaria powered by SuccessKPI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Vincent Guilmette</dc:creator>
  <cp:lastModifiedBy>Dave Toliver</cp:lastModifiedBy>
  <cp:revision>1</cp:revision>
  <dcterms:created xsi:type="dcterms:W3CDTF">2024-05-13T17:17:50Z</dcterms:created>
  <dcterms:modified xsi:type="dcterms:W3CDTF">2026-08-04T21:04:16Z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0x0101006850240D438F014FB06F7E09DE3D9185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_activity">
    <vt:lpwstr>{"FileActivityType":"9","FileActivityTimeStamp":"2025-11-20T23:21:29.737Z","FileActivityUsersOnPage":[{"DisplayName":"Kathleen Atkins","Id":"katkins@successkpi.com"},{"DisplayName":"David Rennyson","Id":"rennyson@successkpi.com"},{"DisplayName":"Amy Abascal","Id":"aabascal@successkpi.com"}],"FileActivityNavigationId":null}</vt:lpwstr>
  </property>
  <property fmtid="{D5CDD505-2E9C-101B-9397-08002B2CF9AE}" pid="7" name="TriggerFlowInfo">
    <vt:lpwstr/>
  </property>
</Properties>
</file>